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gif" ContentType="image/gi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3"/>
  </p:sldMasterIdLst>
  <p:notesMasterIdLst>
    <p:notesMasterId r:id="rId8"/>
  </p:notesMasterIdLst>
  <p:handoutMasterIdLst>
    <p:handoutMasterId r:id="rId41"/>
  </p:handoutMasterIdLst>
  <p:sldIdLst>
    <p:sldId id="309" r:id="rId4"/>
    <p:sldId id="505" r:id="rId5"/>
    <p:sldId id="311" r:id="rId6"/>
    <p:sldId id="584" r:id="rId7"/>
    <p:sldId id="593" r:id="rId9"/>
    <p:sldId id="577" r:id="rId10"/>
    <p:sldId id="595" r:id="rId11"/>
    <p:sldId id="601" r:id="rId12"/>
    <p:sldId id="575" r:id="rId13"/>
    <p:sldId id="576" r:id="rId14"/>
    <p:sldId id="591" r:id="rId15"/>
    <p:sldId id="594" r:id="rId16"/>
    <p:sldId id="588" r:id="rId17"/>
    <p:sldId id="602" r:id="rId18"/>
    <p:sldId id="603" r:id="rId19"/>
    <p:sldId id="604" r:id="rId20"/>
    <p:sldId id="605" r:id="rId21"/>
    <p:sldId id="606" r:id="rId22"/>
    <p:sldId id="607" r:id="rId23"/>
    <p:sldId id="586" r:id="rId24"/>
    <p:sldId id="587" r:id="rId25"/>
    <p:sldId id="608" r:id="rId26"/>
    <p:sldId id="609" r:id="rId27"/>
    <p:sldId id="589" r:id="rId28"/>
    <p:sldId id="599" r:id="rId29"/>
    <p:sldId id="600" r:id="rId30"/>
    <p:sldId id="610" r:id="rId31"/>
    <p:sldId id="611" r:id="rId32"/>
    <p:sldId id="625" r:id="rId33"/>
    <p:sldId id="626" r:id="rId34"/>
    <p:sldId id="629" r:id="rId35"/>
    <p:sldId id="630" r:id="rId36"/>
    <p:sldId id="590" r:id="rId37"/>
    <p:sldId id="612" r:id="rId38"/>
    <p:sldId id="613" r:id="rId39"/>
    <p:sldId id="628" r:id="rId40"/>
  </p:sldIdLst>
  <p:sldSz cx="12192000" cy="6858000"/>
  <p:notesSz cx="6858000" cy="9144000"/>
  <p:custDataLst>
    <p:tags r:id="rId4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30" userDrawn="1">
          <p15:clr>
            <a:srgbClr val="A4A3A4"/>
          </p15:clr>
        </p15:guide>
        <p15:guide id="2" pos="3772" userDrawn="1">
          <p15:clr>
            <a:srgbClr val="A4A3A4"/>
          </p15:clr>
        </p15:guide>
        <p15:guide id="3" pos="353" userDrawn="1">
          <p15:clr>
            <a:srgbClr val="A4A3A4"/>
          </p15:clr>
        </p15:guide>
        <p15:guide id="4" pos="7381" userDrawn="1">
          <p15:clr>
            <a:srgbClr val="A4A3A4"/>
          </p15:clr>
        </p15:guide>
        <p15:guide id="5" orient="horz" pos="327" userDrawn="1">
          <p15:clr>
            <a:srgbClr val="A4A3A4"/>
          </p15:clr>
        </p15:guide>
        <p15:guide id="6" orient="horz" pos="389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sco" initials="K" lastIdx="13" clrIdx="0"/>
  <p:cmAuthor id="2" name="kyy" initials="k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3F1"/>
    <a:srgbClr val="EAE6E2"/>
    <a:srgbClr val="F4CCB2"/>
    <a:srgbClr val="8E786B"/>
    <a:srgbClr val="5F493F"/>
    <a:srgbClr val="8B75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42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715" y="77"/>
      </p:cViewPr>
      <p:guideLst>
        <p:guide orient="horz" pos="2030"/>
        <p:guide pos="3772"/>
        <p:guide pos="353"/>
        <p:guide pos="7381"/>
        <p:guide orient="horz" pos="327"/>
        <p:guide orient="horz" pos="389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6" Type="http://schemas.openxmlformats.org/officeDocument/2006/relationships/tags" Target="tags/tag48.xml"/><Relationship Id="rId45" Type="http://schemas.openxmlformats.org/officeDocument/2006/relationships/commentAuthors" Target="commentAuthors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handoutMaster" Target="handoutMasters/handoutMaster1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package" Target="../embeddings/Workbook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Comparison</a:t>
            </a:r>
            <a:r>
              <a:rPr lang="en-US" altLang="zh-CN" baseline="0" dirty="0"/>
              <a:t> of Agents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Sheet1!$A$2:$A$9</c:f>
              <c:strCache>
                <c:ptCount val="8"/>
                <c:pt idx="0">
                  <c:v>MCTS-1</c:v>
                </c:pt>
                <c:pt idx="1">
                  <c:v>MCTS-10</c:v>
                </c:pt>
                <c:pt idx="2">
                  <c:v>2022 Best</c:v>
                </c:pt>
                <c:pt idx="3">
                  <c:v>Random</c:v>
                </c:pt>
                <c:pt idx="4">
                  <c:v>Default</c:v>
                </c:pt>
                <c:pt idx="5">
                  <c:v>BFS</c:v>
                </c:pt>
                <c:pt idx="6">
                  <c:v>DFS</c:v>
                </c:pt>
                <c:pt idx="7">
                  <c:v>RHEA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79.3</c:v>
                </c:pt>
                <c:pt idx="1">
                  <c:v>78.5</c:v>
                </c:pt>
                <c:pt idx="2">
                  <c:v>65.4</c:v>
                </c:pt>
                <c:pt idx="3">
                  <c:v>59.8</c:v>
                </c:pt>
                <c:pt idx="4">
                  <c:v>57.7</c:v>
                </c:pt>
                <c:pt idx="5">
                  <c:v>56.1</c:v>
                </c:pt>
                <c:pt idx="6">
                  <c:v>48.2</c:v>
                </c:pt>
                <c:pt idx="7">
                  <c:v>29.3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75241840"/>
        <c:axId val="2075228400"/>
      </c:lineChart>
      <c:catAx>
        <c:axId val="2075241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28400"/>
        <c:crosses val="autoZero"/>
        <c:auto val="1"/>
        <c:lblAlgn val="ctr"/>
        <c:lblOffset val="100"/>
        <c:noMultiLvlLbl val="0"/>
      </c:catAx>
      <c:valAx>
        <c:axId val="207522840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4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Comparison</a:t>
            </a:r>
            <a:r>
              <a:rPr lang="en-US" altLang="zh-CN" baseline="0" dirty="0"/>
              <a:t> of Agents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Sheet1!$A$2:$A$9</c:f>
              <c:strCache>
                <c:ptCount val="4"/>
                <c:pt idx="0">
                  <c:v>Random</c:v>
                </c:pt>
                <c:pt idx="1">
                  <c:v>Default</c:v>
                </c:pt>
                <c:pt idx="2">
                  <c:v>BFS</c:v>
                </c:pt>
                <c:pt idx="3">
                  <c:v>DFS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4"/>
                <c:pt idx="0">
                  <c:v>59.8</c:v>
                </c:pt>
                <c:pt idx="1">
                  <c:v>57.7</c:v>
                </c:pt>
                <c:pt idx="2">
                  <c:v>56.1</c:v>
                </c:pt>
                <c:pt idx="3">
                  <c:v>48.2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75241840"/>
        <c:axId val="2075228400"/>
      </c:lineChart>
      <c:catAx>
        <c:axId val="2075241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28400"/>
        <c:crosses val="autoZero"/>
        <c:auto val="1"/>
        <c:lblAlgn val="ctr"/>
        <c:lblOffset val="100"/>
        <c:noMultiLvlLbl val="0"/>
      </c:catAx>
      <c:valAx>
        <c:axId val="207522840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4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Comparison</a:t>
            </a:r>
            <a:r>
              <a:rPr lang="en-US" altLang="zh-CN" baseline="0" dirty="0"/>
              <a:t> of Agents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Sheet1!$A$2:$A$9</c:f>
              <c:strCache>
                <c:ptCount val="8"/>
                <c:pt idx="0">
                  <c:v>MCTS-1</c:v>
                </c:pt>
                <c:pt idx="1">
                  <c:v>MCTS-10</c:v>
                </c:pt>
                <c:pt idx="2">
                  <c:v>2022 Best</c:v>
                </c:pt>
                <c:pt idx="3">
                  <c:v>Random</c:v>
                </c:pt>
                <c:pt idx="4">
                  <c:v>Default</c:v>
                </c:pt>
                <c:pt idx="5">
                  <c:v>BFS</c:v>
                </c:pt>
                <c:pt idx="6">
                  <c:v>DFS</c:v>
                </c:pt>
                <c:pt idx="7">
                  <c:v>RHEA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79.3</c:v>
                </c:pt>
                <c:pt idx="1">
                  <c:v>78.5</c:v>
                </c:pt>
                <c:pt idx="2">
                  <c:v>65.4</c:v>
                </c:pt>
                <c:pt idx="3">
                  <c:v>59.8</c:v>
                </c:pt>
                <c:pt idx="4">
                  <c:v>57.7</c:v>
                </c:pt>
                <c:pt idx="5">
                  <c:v>56.1</c:v>
                </c:pt>
                <c:pt idx="6">
                  <c:v>48.2</c:v>
                </c:pt>
                <c:pt idx="7">
                  <c:v>29.3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75241840"/>
        <c:axId val="2075228400"/>
      </c:lineChart>
      <c:catAx>
        <c:axId val="2075241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28400"/>
        <c:crosses val="autoZero"/>
        <c:auto val="1"/>
        <c:lblAlgn val="ctr"/>
        <c:lblOffset val="100"/>
        <c:noMultiLvlLbl val="0"/>
      </c:catAx>
      <c:valAx>
        <c:axId val="207522840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4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Comparison</a:t>
            </a:r>
            <a:r>
              <a:rPr lang="en-US" altLang="zh-CN" baseline="0" dirty="0"/>
              <a:t> of Agents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Sheet1!$A$2:$A$12</c:f>
              <c:strCache>
                <c:ptCount val="11"/>
                <c:pt idx="0">
                  <c:v>MCTS-1</c:v>
                </c:pt>
                <c:pt idx="1">
                  <c:v>MCTS-10</c:v>
                </c:pt>
                <c:pt idx="2">
                  <c:v>2022 Best</c:v>
                </c:pt>
                <c:pt idx="3">
                  <c:v>Random</c:v>
                </c:pt>
                <c:pt idx="4">
                  <c:v>Default</c:v>
                </c:pt>
                <c:pt idx="5">
                  <c:v>BFS</c:v>
                </c:pt>
                <c:pt idx="6">
                  <c:v>DFS</c:v>
                </c:pt>
                <c:pt idx="7">
                  <c:v>RHEA</c:v>
                </c:pt>
                <c:pt idx="8">
                  <c:v>RL</c:v>
                </c:pt>
                <c:pt idx="9">
                  <c:v>RL-d</c:v>
                </c:pt>
                <c:pt idx="10">
                  <c:v>RL-0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79.3</c:v>
                </c:pt>
                <c:pt idx="1">
                  <c:v>78.5</c:v>
                </c:pt>
                <c:pt idx="2">
                  <c:v>65.4</c:v>
                </c:pt>
                <c:pt idx="3">
                  <c:v>59.8</c:v>
                </c:pt>
                <c:pt idx="4">
                  <c:v>57.7</c:v>
                </c:pt>
                <c:pt idx="5">
                  <c:v>56.1</c:v>
                </c:pt>
                <c:pt idx="6">
                  <c:v>48.2</c:v>
                </c:pt>
                <c:pt idx="7">
                  <c:v>29.3</c:v>
                </c:pt>
                <c:pt idx="8">
                  <c:v>10.57</c:v>
                </c:pt>
                <c:pt idx="9">
                  <c:v>9.76</c:v>
                </c:pt>
                <c:pt idx="10">
                  <c:v>8.13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75241840"/>
        <c:axId val="2075228400"/>
      </c:lineChart>
      <c:catAx>
        <c:axId val="2075241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28400"/>
        <c:crosses val="autoZero"/>
        <c:auto val="1"/>
        <c:lblAlgn val="ctr"/>
        <c:lblOffset val="100"/>
        <c:noMultiLvlLbl val="0"/>
      </c:catAx>
      <c:valAx>
        <c:axId val="207522840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4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Comparison</a:t>
            </a:r>
            <a:r>
              <a:rPr lang="en-US" altLang="zh-CN" baseline="0" dirty="0"/>
              <a:t> of Agents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Sheet1!$A$2:$A$12</c:f>
              <c:strCache>
                <c:ptCount val="11"/>
                <c:pt idx="0">
                  <c:v>MCTS-1</c:v>
                </c:pt>
                <c:pt idx="1">
                  <c:v>MCTS-10</c:v>
                </c:pt>
                <c:pt idx="2">
                  <c:v>2022 Best</c:v>
                </c:pt>
                <c:pt idx="3">
                  <c:v>Random</c:v>
                </c:pt>
                <c:pt idx="4">
                  <c:v>Default</c:v>
                </c:pt>
                <c:pt idx="5">
                  <c:v>BFS</c:v>
                </c:pt>
                <c:pt idx="6">
                  <c:v>DFS</c:v>
                </c:pt>
                <c:pt idx="7">
                  <c:v>RHEA</c:v>
                </c:pt>
                <c:pt idx="8">
                  <c:v>RL</c:v>
                </c:pt>
                <c:pt idx="9">
                  <c:v>RL-d</c:v>
                </c:pt>
                <c:pt idx="10">
                  <c:v>RL-0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79.3</c:v>
                </c:pt>
                <c:pt idx="1">
                  <c:v>78.5</c:v>
                </c:pt>
                <c:pt idx="2">
                  <c:v>65.4</c:v>
                </c:pt>
                <c:pt idx="3">
                  <c:v>59.8</c:v>
                </c:pt>
                <c:pt idx="4">
                  <c:v>57.7</c:v>
                </c:pt>
                <c:pt idx="5">
                  <c:v>56.1</c:v>
                </c:pt>
                <c:pt idx="6">
                  <c:v>48.2</c:v>
                </c:pt>
                <c:pt idx="7">
                  <c:v>29.3</c:v>
                </c:pt>
                <c:pt idx="8">
                  <c:v>10.57</c:v>
                </c:pt>
                <c:pt idx="9">
                  <c:v>9.76</c:v>
                </c:pt>
                <c:pt idx="10">
                  <c:v>8.13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75241840"/>
        <c:axId val="2075228400"/>
      </c:lineChart>
      <c:catAx>
        <c:axId val="2075241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28400"/>
        <c:crosses val="autoZero"/>
        <c:auto val="1"/>
        <c:lblAlgn val="ctr"/>
        <c:lblOffset val="100"/>
        <c:noMultiLvlLbl val="0"/>
      </c:catAx>
      <c:valAx>
        <c:axId val="207522840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4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Comparison</a:t>
            </a:r>
            <a:r>
              <a:rPr lang="en-US" altLang="zh-CN" baseline="0" dirty="0"/>
              <a:t> of Agents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Accuracy_all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Sheet1!$A$10:$A$12</c:f>
              <c:strCache>
                <c:ptCount val="3"/>
                <c:pt idx="0">
                  <c:v>RL</c:v>
                </c:pt>
                <c:pt idx="1">
                  <c:v>RL-d</c:v>
                </c:pt>
                <c:pt idx="2">
                  <c:v>RL-0</c:v>
                </c:pt>
              </c:strCache>
            </c:strRef>
          </c:cat>
          <c:val>
            <c:numRef>
              <c:f>Sheet1!$B$10:$B$12</c:f>
              <c:numCache>
                <c:formatCode>General</c:formatCode>
                <c:ptCount val="3"/>
                <c:pt idx="0">
                  <c:v>10.57</c:v>
                </c:pt>
                <c:pt idx="1">
                  <c:v>9.76</c:v>
                </c:pt>
                <c:pt idx="2">
                  <c:v>8.13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Accuracy_level_1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elete val="1"/>
          </c:dLbls>
          <c:cat>
            <c:strRef>
              <c:f>Sheet1!$A$10:$A$12</c:f>
              <c:strCache>
                <c:ptCount val="3"/>
                <c:pt idx="0">
                  <c:v>RL</c:v>
                </c:pt>
                <c:pt idx="1">
                  <c:v>RL-d</c:v>
                </c:pt>
                <c:pt idx="2">
                  <c:v>RL-0</c:v>
                </c:pt>
              </c:strCache>
            </c:strRef>
          </c:cat>
          <c:val>
            <c:numRef>
              <c:f>Sheet1!$C$10:$C$12</c:f>
              <c:numCache>
                <c:formatCode>General</c:formatCode>
                <c:ptCount val="3"/>
                <c:pt idx="0">
                  <c:v>43.53</c:v>
                </c:pt>
                <c:pt idx="1">
                  <c:v>47.65</c:v>
                </c:pt>
                <c:pt idx="2">
                  <c:v>41.18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75241840"/>
        <c:axId val="2075228400"/>
      </c:lineChart>
      <c:catAx>
        <c:axId val="2075241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28400"/>
        <c:crosses val="autoZero"/>
        <c:auto val="1"/>
        <c:lblAlgn val="ctr"/>
        <c:lblOffset val="100"/>
        <c:noMultiLvlLbl val="0"/>
      </c:catAx>
      <c:valAx>
        <c:axId val="207522840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4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Comparison</a:t>
            </a:r>
            <a:r>
              <a:rPr lang="en-US" altLang="zh-CN" baseline="0" dirty="0"/>
              <a:t> of Agents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Accuracy_all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Sheet1!$A$10:$A$12</c:f>
              <c:strCache>
                <c:ptCount val="3"/>
                <c:pt idx="0">
                  <c:v>RL</c:v>
                </c:pt>
                <c:pt idx="1">
                  <c:v>RL-d</c:v>
                </c:pt>
                <c:pt idx="2">
                  <c:v>RL-0</c:v>
                </c:pt>
              </c:strCache>
            </c:strRef>
          </c:cat>
          <c:val>
            <c:numRef>
              <c:f>Sheet1!$B$10:$B$12</c:f>
              <c:numCache>
                <c:formatCode>General</c:formatCode>
                <c:ptCount val="3"/>
                <c:pt idx="0">
                  <c:v>10.57</c:v>
                </c:pt>
                <c:pt idx="1">
                  <c:v>9.76</c:v>
                </c:pt>
                <c:pt idx="2">
                  <c:v>8.13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Accuracy_level_1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elete val="1"/>
          </c:dLbls>
          <c:cat>
            <c:strRef>
              <c:f>Sheet1!$A$10:$A$12</c:f>
              <c:strCache>
                <c:ptCount val="3"/>
                <c:pt idx="0">
                  <c:v>RL</c:v>
                </c:pt>
                <c:pt idx="1">
                  <c:v>RL-d</c:v>
                </c:pt>
                <c:pt idx="2">
                  <c:v>RL-0</c:v>
                </c:pt>
              </c:strCache>
            </c:strRef>
          </c:cat>
          <c:val>
            <c:numRef>
              <c:f>Sheet1!$C$10:$C$12</c:f>
              <c:numCache>
                <c:formatCode>General</c:formatCode>
                <c:ptCount val="3"/>
                <c:pt idx="0">
                  <c:v>43.53</c:v>
                </c:pt>
                <c:pt idx="1">
                  <c:v>47.65</c:v>
                </c:pt>
                <c:pt idx="2">
                  <c:v>41.18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75241840"/>
        <c:axId val="2075228400"/>
      </c:lineChart>
      <c:catAx>
        <c:axId val="2075241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28400"/>
        <c:crosses val="autoZero"/>
        <c:auto val="1"/>
        <c:lblAlgn val="ctr"/>
        <c:lblOffset val="100"/>
        <c:noMultiLvlLbl val="0"/>
      </c:catAx>
      <c:valAx>
        <c:axId val="207522840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4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Comparison</a:t>
            </a:r>
            <a:r>
              <a:rPr lang="en-US" altLang="zh-CN" baseline="0" dirty="0"/>
              <a:t> of Agents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Sheet1!$A$2:$A$12</c:f>
              <c:strCache>
                <c:ptCount val="11"/>
                <c:pt idx="0">
                  <c:v>MCTS-1</c:v>
                </c:pt>
                <c:pt idx="1">
                  <c:v>MCTS-10</c:v>
                </c:pt>
                <c:pt idx="2">
                  <c:v>2022 Best</c:v>
                </c:pt>
                <c:pt idx="3">
                  <c:v>Random</c:v>
                </c:pt>
                <c:pt idx="4">
                  <c:v>Default</c:v>
                </c:pt>
                <c:pt idx="5">
                  <c:v>BFS</c:v>
                </c:pt>
                <c:pt idx="6">
                  <c:v>DFS</c:v>
                </c:pt>
                <c:pt idx="7">
                  <c:v>RHEA</c:v>
                </c:pt>
                <c:pt idx="8">
                  <c:v>RL</c:v>
                </c:pt>
                <c:pt idx="9">
                  <c:v>RL-d</c:v>
                </c:pt>
                <c:pt idx="10">
                  <c:v>RL-0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79.3</c:v>
                </c:pt>
                <c:pt idx="1">
                  <c:v>78.5</c:v>
                </c:pt>
                <c:pt idx="2">
                  <c:v>65.4</c:v>
                </c:pt>
                <c:pt idx="3">
                  <c:v>59.8</c:v>
                </c:pt>
                <c:pt idx="4">
                  <c:v>57.7</c:v>
                </c:pt>
                <c:pt idx="5">
                  <c:v>56.1</c:v>
                </c:pt>
                <c:pt idx="6">
                  <c:v>48.2</c:v>
                </c:pt>
                <c:pt idx="7">
                  <c:v>29.3</c:v>
                </c:pt>
                <c:pt idx="8">
                  <c:v>10.57</c:v>
                </c:pt>
                <c:pt idx="9">
                  <c:v>9.76</c:v>
                </c:pt>
                <c:pt idx="10">
                  <c:v>8.13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75241840"/>
        <c:axId val="2075228400"/>
      </c:lineChart>
      <c:catAx>
        <c:axId val="2075241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28400"/>
        <c:crosses val="autoZero"/>
        <c:auto val="1"/>
        <c:lblAlgn val="ctr"/>
        <c:lblOffset val="100"/>
        <c:noMultiLvlLbl val="0"/>
      </c:catAx>
      <c:valAx>
        <c:axId val="207522840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7524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jpeg>
</file>

<file path=ppt/media/image5.jpeg>
</file>

<file path=ppt/media/image6.wdp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F6873F-27D0-47BE-8EFE-265BFA78E3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DE9D2-1B9D-43D5-A083-6CB787665F2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https://www.youtube.com/watch?v=z9ptOeByLA4&amp;ab_channel=EvolvingAILab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3B8918C-84A7-44F4-B702-D704F0B0476B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3216910" y="1765699"/>
            <a:ext cx="5758180" cy="3326130"/>
            <a:chOff x="3216910" y="1843303"/>
            <a:chExt cx="5758180" cy="3326130"/>
          </a:xfrm>
        </p:grpSpPr>
        <p:pic>
          <p:nvPicPr>
            <p:cNvPr id="6" name="图形 5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endParaRPr lang="zh-CN" altLang="en-US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5323840" y="1893969"/>
            <a:ext cx="1976596" cy="177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800">
                <a:solidFill>
                  <a:schemeClr val="bg1"/>
                </a:solidFill>
                <a:ea typeface="思源宋体 CN Heavy" panose="0202090000000000000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内容占位符 9"/>
          <p:cNvSpPr>
            <a:spLocks noGrp="1"/>
          </p:cNvSpPr>
          <p:nvPr>
            <p:ph sz="quarter" idx="12"/>
          </p:nvPr>
        </p:nvSpPr>
        <p:spPr>
          <a:xfrm>
            <a:off x="4015740" y="4034196"/>
            <a:ext cx="4594860" cy="69540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zh-CN" altLang="en-US" sz="3600" b="1" kern="1200" dirty="0" smtClean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lang="zh-CN" altLang="en-US" sz="3600" b="1" kern="1200" dirty="0" smtClean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lang="zh-CN" altLang="en-US" sz="3600" b="1" kern="1200" dirty="0" smtClean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lang="zh-CN" altLang="en-US" sz="3600" b="1" kern="1200" dirty="0" smtClean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lang="zh-CN" altLang="en-US" sz="3600" b="1" kern="1200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进阶设计）"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9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1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2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3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4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5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6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9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9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3B8918C-84A7-44F4-B702-D704F0B0476B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3216910" y="1765699"/>
            <a:ext cx="5758180" cy="3326130"/>
            <a:chOff x="3216910" y="1843303"/>
            <a:chExt cx="5758180" cy="3326130"/>
          </a:xfrm>
        </p:grpSpPr>
        <p:pic>
          <p:nvPicPr>
            <p:cNvPr id="6" name="图形 5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endParaRPr lang="zh-CN" altLang="en-US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5323840" y="1893969"/>
            <a:ext cx="1976596" cy="177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800">
                <a:solidFill>
                  <a:schemeClr val="bg1"/>
                </a:solidFill>
                <a:ea typeface="思源宋体 CN Heavy" panose="0202090000000000000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内容占位符 9"/>
          <p:cNvSpPr>
            <a:spLocks noGrp="1"/>
          </p:cNvSpPr>
          <p:nvPr>
            <p:ph sz="quarter" idx="12"/>
          </p:nvPr>
        </p:nvSpPr>
        <p:spPr>
          <a:xfrm>
            <a:off x="4015740" y="4034196"/>
            <a:ext cx="4594860" cy="69540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zh-CN" altLang="en-US" sz="3600" b="1" kern="1200" dirty="0" smtClean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lang="zh-CN" altLang="en-US" sz="3600" b="1" kern="1200" dirty="0" smtClean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lang="zh-CN" altLang="en-US" sz="3600" b="1" kern="1200" dirty="0" smtClean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lang="zh-CN" altLang="en-US" sz="3600" b="1" kern="1200" dirty="0" smtClean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lang="zh-CN" altLang="en-US" sz="3600" b="1" kern="1200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进阶设计）"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9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1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2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3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4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5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9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9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1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8918C-84A7-44F4-B702-D704F0B0476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8918C-84A7-44F4-B702-D704F0B0476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1.png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1.png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.png"/><Relationship Id="rId2" Type="http://schemas.microsoft.com/office/2007/relationships/hdphoto" Target="../media/image6.wdp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1.png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30.xml"/><Relationship Id="rId2" Type="http://schemas.openxmlformats.org/officeDocument/2006/relationships/image" Target="../media/image11.png"/><Relationship Id="rId1" Type="http://schemas.openxmlformats.org/officeDocument/2006/relationships/tags" Target="../tags/tag29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32.xml"/><Relationship Id="rId2" Type="http://schemas.openxmlformats.org/officeDocument/2006/relationships/image" Target="../media/image11.png"/><Relationship Id="rId1" Type="http://schemas.openxmlformats.org/officeDocument/2006/relationships/tags" Target="../tags/tag31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s/_rels/slide2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tags" Target="../tags/tag36.xml"/><Relationship Id="rId2" Type="http://schemas.openxmlformats.org/officeDocument/2006/relationships/image" Target="../media/image11.png"/><Relationship Id="rId1" Type="http://schemas.openxmlformats.org/officeDocument/2006/relationships/tags" Target="../tags/tag35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.png"/><Relationship Id="rId2" Type="http://schemas.microsoft.com/office/2007/relationships/hdphoto" Target="../media/image6.wdp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22.png"/><Relationship Id="rId2" Type="http://schemas.openxmlformats.org/officeDocument/2006/relationships/tags" Target="../tags/tag37.xml"/><Relationship Id="rId1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chart" Target="../charts/char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38.xml"/><Relationship Id="rId1" Type="http://schemas.openxmlformats.org/officeDocument/2006/relationships/chart" Target="../charts/char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39.xml"/><Relationship Id="rId1" Type="http://schemas.openxmlformats.org/officeDocument/2006/relationships/chart" Target="../charts/char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40.xml"/><Relationship Id="rId1" Type="http://schemas.openxmlformats.org/officeDocument/2006/relationships/chart" Target="../charts/chart5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microsoft.com/office/2007/relationships/hdphoto" Target="../media/image6.wdp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5.xml"/><Relationship Id="rId6" Type="http://schemas.openxmlformats.org/officeDocument/2006/relationships/image" Target="../media/image24.png"/><Relationship Id="rId5" Type="http://schemas.openxmlformats.org/officeDocument/2006/relationships/tags" Target="../tags/tag43.xml"/><Relationship Id="rId4" Type="http://schemas.openxmlformats.org/officeDocument/2006/relationships/image" Target="../media/image23.png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chart" Target="../charts/chart6.xml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5.xml"/><Relationship Id="rId6" Type="http://schemas.openxmlformats.org/officeDocument/2006/relationships/image" Target="../media/image24.png"/><Relationship Id="rId5" Type="http://schemas.openxmlformats.org/officeDocument/2006/relationships/tags" Target="../tags/tag46.xml"/><Relationship Id="rId4" Type="http://schemas.openxmlformats.org/officeDocument/2006/relationships/image" Target="../media/image23.png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chart" Target="../charts/char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47.xml"/><Relationship Id="rId1" Type="http://schemas.openxmlformats.org/officeDocument/2006/relationships/chart" Target="../charts/chart8.xml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.png"/><Relationship Id="rId2" Type="http://schemas.microsoft.com/office/2007/relationships/hdphoto" Target="../media/image6.wdp"/><Relationship Id="rId1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9.GIF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image" Target="../media/image8.png"/><Relationship Id="rId3" Type="http://schemas.openxmlformats.org/officeDocument/2006/relationships/tags" Target="../tags/tag2.xml"/><Relationship Id="rId2" Type="http://schemas.openxmlformats.org/officeDocument/2006/relationships/image" Target="../media/image7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2.GIF"/><Relationship Id="rId4" Type="http://schemas.openxmlformats.org/officeDocument/2006/relationships/image" Target="../media/image11.png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1.png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1.png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microsoft.com/office/2007/relationships/hdphoto" Target="../media/image6.wdp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27050" y="610235"/>
            <a:ext cx="10020935" cy="21228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4400" b="1" dirty="0">
                <a:ln w="25400" cmpd="thickThin">
                  <a:noFill/>
                </a:ln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Efficient Solver for </a:t>
            </a:r>
            <a:endParaRPr lang="zh-CN" altLang="en-US" sz="4400" b="1" dirty="0">
              <a:ln w="25400" cmpd="thickThin">
                <a:noFill/>
              </a:ln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4400" b="1" dirty="0">
                <a:ln w="25400" cmpd="thickThin">
                  <a:noFill/>
                </a:ln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Dynamic Puzzle Games:</a:t>
            </a:r>
            <a:endParaRPr lang="zh-CN" altLang="en-US" sz="4400" b="1" dirty="0">
              <a:ln w="25400" cmpd="thickThin">
                <a:noFill/>
              </a:ln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4400" b="1" i="1" dirty="0">
                <a:ln w="25400" cmpd="thickThin">
                  <a:noFill/>
                </a:ln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Baba Is Y’all</a:t>
            </a:r>
            <a:endParaRPr lang="zh-CN" altLang="en-US" sz="4400" b="1" i="1" dirty="0">
              <a:ln w="25400" cmpd="thickThin">
                <a:noFill/>
              </a:ln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7875" y="5214080"/>
            <a:ext cx="5851053" cy="1241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600"/>
              </a:spcBef>
              <a:defRPr/>
            </a:pP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Instructor</a:t>
            </a:r>
            <a:r>
              <a:rPr lang="zh-CN" altLang="en-US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：</a:t>
            </a:r>
            <a:r>
              <a:rPr lang="en-US" altLang="zh-CN" sz="2400" dirty="0" err="1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Jialin</a:t>
            </a: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 Liu, </a:t>
            </a:r>
            <a:r>
              <a:rPr lang="en-US" altLang="zh-CN" sz="2400" dirty="0" err="1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Ziqi</a:t>
            </a: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 Wang</a:t>
            </a:r>
            <a:endParaRPr lang="zh-CN" altLang="en-US" sz="2400" dirty="0">
              <a:solidFill>
                <a:srgbClr val="8B7567"/>
              </a:solidFill>
              <a:latin typeface="Times New Roman" panose="02020603050405020304" pitchFamily="18" charset="0"/>
              <a:ea typeface="华文中宋" panose="02010600040101010101" charset="-122"/>
              <a:cs typeface="Times New Roman" panose="02020603050405020304" pitchFamily="18" charset="0"/>
            </a:endParaRPr>
          </a:p>
          <a:p>
            <a:pPr lvl="0">
              <a:lnSpc>
                <a:spcPct val="90000"/>
              </a:lnSpc>
              <a:spcBef>
                <a:spcPts val="600"/>
              </a:spcBef>
              <a:defRPr/>
            </a:pP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Member</a:t>
            </a:r>
            <a:r>
              <a:rPr lang="zh-CN" altLang="en-US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：</a:t>
            </a:r>
            <a:r>
              <a:rPr lang="en-US" altLang="zh-CN" sz="2400" dirty="0" err="1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Xianqing</a:t>
            </a: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 Zeng, </a:t>
            </a:r>
            <a:r>
              <a:rPr lang="en-US" altLang="zh-CN" sz="2400" dirty="0" err="1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Yuhang</a:t>
            </a: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  <a:sym typeface="+mn-ea"/>
              </a:rPr>
              <a:t> Lin</a:t>
            </a:r>
            <a:endParaRPr lang="zh-CN" altLang="en-US" sz="2400" dirty="0">
              <a:solidFill>
                <a:srgbClr val="8B7567"/>
              </a:solidFill>
              <a:latin typeface="Times New Roman" panose="02020603050405020304" pitchFamily="18" charset="0"/>
              <a:ea typeface="华文中宋" panose="02010600040101010101" charset="-122"/>
              <a:cs typeface="Times New Roman" panose="02020603050405020304" pitchFamily="18" charset="0"/>
            </a:endParaRPr>
          </a:p>
          <a:p>
            <a:pPr lvl="0">
              <a:lnSpc>
                <a:spcPct val="90000"/>
              </a:lnSpc>
              <a:spcBef>
                <a:spcPts val="600"/>
              </a:spcBef>
              <a:defRPr/>
            </a:pPr>
            <a:r>
              <a:rPr lang="en-US" altLang="zh-CN" sz="2400" dirty="0">
                <a:solidFill>
                  <a:srgbClr val="8B7567"/>
                </a:solidFill>
                <a:latin typeface="Times New Roman" panose="02020603050405020304" pitchFamily="18" charset="0"/>
                <a:ea typeface="华文中宋" panose="02010600040101010101" charset="-122"/>
                <a:cs typeface="Times New Roman" panose="02020603050405020304" pitchFamily="18" charset="0"/>
              </a:rPr>
              <a:t>2023/5/4</a:t>
            </a:r>
            <a:endParaRPr lang="zh-CN" altLang="en-US" sz="2400" dirty="0">
              <a:solidFill>
                <a:srgbClr val="8B7567"/>
              </a:solidFill>
              <a:latin typeface="Times New Roman" panose="02020603050405020304" pitchFamily="18" charset="0"/>
              <a:ea typeface="华文中宋" panose="02010600040101010101" charset="-122"/>
              <a:cs typeface="Times New Roman" panose="02020603050405020304" pitchFamily="18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318327" y="6209499"/>
            <a:ext cx="7297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http://equius.gil.engineering.nyu.edu/map_home.php#rate_screen</a:t>
            </a:r>
            <a:endParaRPr lang="en-US" altLang="zh-CN" dirty="0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Baba Is Y’all: framework</a:t>
            </a:r>
            <a:endParaRPr lang="zh-CN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9" descr="图形用户界面&#10;&#10;描述已自动生成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0" y="942975"/>
            <a:ext cx="8839200" cy="497205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 Keke AI Competition</a:t>
            </a:r>
            <a:endParaRPr lang="zh-CN" altLang="en-US" sz="3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7745" y="1197601"/>
            <a:ext cx="9476509" cy="5075737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992582" y="6314736"/>
            <a:ext cx="560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https://github.com/MasterMilkX/KekeCompetition/wiki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Keke AI Competition</a:t>
            </a:r>
            <a:endParaRPr kumimoji="0" lang="zh-CN" altLang="en-US" sz="36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文本框 10"/>
          <p:cNvSpPr txBox="1"/>
          <p:nvPr/>
        </p:nvSpPr>
        <p:spPr>
          <a:xfrm>
            <a:off x="2992582" y="6314736"/>
            <a:ext cx="560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https://github.com/MasterMilkX/KekeCompetition/wiki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图片 4" descr="电视游戏的萤幕截图&#10;&#10;描述已自动生成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061" y="946727"/>
            <a:ext cx="8825858" cy="4964545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326130"/>
            <a:chOff x="3216910" y="1843303"/>
            <a:chExt cx="5758180" cy="3326130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4072788"/>
              <a:ext cx="464058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Algorithm</a:t>
              </a:r>
              <a:endPara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3</a:t>
              </a:r>
              <a:endParaRPr lang="en-US" altLang="zh-CN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8918C-84A7-44F4-B702-D704F0B047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Graph Explanation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161" y="5063259"/>
            <a:ext cx="498763" cy="498763"/>
          </a:xfrm>
          <a:prstGeom prst="rect">
            <a:avLst/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203161" y="456449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701924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3200687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3699450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4198213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4696976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5195739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5694502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6193265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6692028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7190791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7689554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8188317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8687080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9185843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→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9184703" y="456449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↑</a:t>
            </a:r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9185843" y="406573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↑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9184703" y="356697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↑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9184703" y="306820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↑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9183563" y="256944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↑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9184703" y="207068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9183563" y="1571918"/>
            <a:ext cx="498763" cy="498763"/>
          </a:xfrm>
          <a:prstGeom prst="rect">
            <a:avLst/>
          </a:prstGeom>
          <a:solidFill>
            <a:srgbClr val="7030A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202021" y="4065732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2700784" y="4065732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2700784" y="356696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5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2" grpId="0" animBg="1"/>
      <p:bldP spid="12" grpId="1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2" grpId="0" animBg="1"/>
      <p:bldP spid="33" grpId="0" animBg="1"/>
      <p:bldP spid="3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Baseline - Random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161" y="5063259"/>
            <a:ext cx="498763" cy="498763"/>
          </a:xfrm>
          <a:prstGeom prst="rect">
            <a:avLst/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203161" y="456449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9169282" y="1571901"/>
            <a:ext cx="498763" cy="498763"/>
          </a:xfrm>
          <a:prstGeom prst="rect">
            <a:avLst/>
          </a:prstGeom>
          <a:solidFill>
            <a:srgbClr val="7030A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2202021" y="4065732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200881" y="356696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699644" y="356696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197267" y="356696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3694890" y="356696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3693750" y="406573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↓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3693750" y="456449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↓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4192513" y="456449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4192511" y="406573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4192510" y="356696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4192509" y="306820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4690132" y="306820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4688988" y="256943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4688988" y="207067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4688987" y="157190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4688987" y="107313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5187750" y="107356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5686513" y="107313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6188130" y="107313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6686893" y="107313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6686893" y="157190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↓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6686892" y="207067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↓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7185655" y="207067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55" name="矩形 54"/>
          <p:cNvSpPr/>
          <p:nvPr/>
        </p:nvSpPr>
        <p:spPr>
          <a:xfrm>
            <a:off x="7684418" y="207066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56" name="矩形 55"/>
          <p:cNvSpPr/>
          <p:nvPr/>
        </p:nvSpPr>
        <p:spPr>
          <a:xfrm>
            <a:off x="8184608" y="207066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57" name="矩形 56"/>
          <p:cNvSpPr/>
          <p:nvPr/>
        </p:nvSpPr>
        <p:spPr>
          <a:xfrm>
            <a:off x="8681943" y="207066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58" name="矩形 57"/>
          <p:cNvSpPr/>
          <p:nvPr/>
        </p:nvSpPr>
        <p:spPr>
          <a:xfrm>
            <a:off x="9179278" y="207066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59" name="矩形 58"/>
          <p:cNvSpPr/>
          <p:nvPr/>
        </p:nvSpPr>
        <p:spPr>
          <a:xfrm>
            <a:off x="9675185" y="207066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60" name="矩形 59"/>
          <p:cNvSpPr/>
          <p:nvPr/>
        </p:nvSpPr>
        <p:spPr>
          <a:xfrm>
            <a:off x="9672960" y="157190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2200881" y="4564493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2696224" y="506325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2205441" y="5562017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↓</a:t>
            </a:r>
            <a:endParaRPr lang="zh-CN" altLang="en-US" dirty="0"/>
          </a:p>
        </p:txBody>
      </p:sp>
      <p:sp>
        <p:nvSpPr>
          <p:cNvPr id="64" name="矩形 63"/>
          <p:cNvSpPr/>
          <p:nvPr/>
        </p:nvSpPr>
        <p:spPr>
          <a:xfrm>
            <a:off x="1699838" y="506266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←</a:t>
            </a:r>
            <a:endParaRPr lang="zh-CN" altLang="en-US" dirty="0"/>
          </a:p>
        </p:txBody>
      </p:sp>
      <p:sp>
        <p:nvSpPr>
          <p:cNvPr id="65" name="矩形 64"/>
          <p:cNvSpPr/>
          <p:nvPr/>
        </p:nvSpPr>
        <p:spPr>
          <a:xfrm>
            <a:off x="2200881" y="4064553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2696224" y="456331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67" name="矩形 66"/>
          <p:cNvSpPr/>
          <p:nvPr/>
        </p:nvSpPr>
        <p:spPr>
          <a:xfrm>
            <a:off x="2205441" y="5062077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↓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1699838" y="456272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←</a:t>
            </a:r>
            <a:endParaRPr lang="zh-CN" altLang="en-US" dirty="0"/>
          </a:p>
        </p:txBody>
      </p:sp>
      <p:sp>
        <p:nvSpPr>
          <p:cNvPr id="69" name="文本框 68"/>
          <p:cNvSpPr txBox="1"/>
          <p:nvPr/>
        </p:nvSpPr>
        <p:spPr>
          <a:xfrm>
            <a:off x="6543802" y="4375872"/>
            <a:ext cx="2911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maximal length = 50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5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00"/>
                            </p:stCondLst>
                            <p:childTnLst>
                              <p:par>
                                <p:cTn id="9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5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00"/>
                            </p:stCondLst>
                            <p:childTnLst>
                              <p:par>
                                <p:cTn id="9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50"/>
                            </p:stCondLst>
                            <p:childTnLst>
                              <p:par>
                                <p:cTn id="10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5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50"/>
                            </p:stCondLst>
                            <p:childTnLst>
                              <p:par>
                                <p:cTn id="11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00"/>
                            </p:stCondLst>
                            <p:childTnLst>
                              <p:par>
                                <p:cTn id="11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50"/>
                            </p:stCondLst>
                            <p:childTnLst>
                              <p:par>
                                <p:cTn id="11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800"/>
                            </p:stCondLst>
                            <p:childTnLst>
                              <p:par>
                                <p:cTn id="12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850"/>
                            </p:stCondLst>
                            <p:childTnLst>
                              <p:par>
                                <p:cTn id="12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00"/>
                            </p:stCondLst>
                            <p:childTnLst>
                              <p:par>
                                <p:cTn id="12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950"/>
                            </p:stCondLst>
                            <p:childTnLst>
                              <p:par>
                                <p:cTn id="13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00"/>
                            </p:stCondLst>
                            <p:childTnLst>
                              <p:par>
                                <p:cTn id="13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050"/>
                            </p:stCondLst>
                            <p:childTnLst>
                              <p:par>
                                <p:cTn id="13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1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50"/>
                            </p:stCondLst>
                            <p:childTnLst>
                              <p:par>
                                <p:cTn id="14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200"/>
                            </p:stCondLst>
                            <p:childTnLst>
                              <p:par>
                                <p:cTn id="14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250"/>
                            </p:stCondLst>
                            <p:childTnLst>
                              <p:par>
                                <p:cTn id="14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2" grpId="0" animBg="1"/>
      <p:bldP spid="4" grpId="0" animBg="1"/>
      <p:bldP spid="5" grpId="0" animBg="1"/>
      <p:bldP spid="6" grpId="0" animBg="1"/>
      <p:bldP spid="11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Baseline - BFS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161" y="5063259"/>
            <a:ext cx="498763" cy="498763"/>
          </a:xfrm>
          <a:prstGeom prst="rect">
            <a:avLst/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203161" y="456449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701924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183563" y="1571918"/>
            <a:ext cx="498763" cy="498763"/>
          </a:xfrm>
          <a:prstGeom prst="rect">
            <a:avLst/>
          </a:prstGeom>
          <a:solidFill>
            <a:srgbClr val="7030A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02591" y="5562022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03258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02021" y="5063259"/>
            <a:ext cx="498763" cy="498763"/>
          </a:xfrm>
          <a:prstGeom prst="rect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200881" y="406573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701923" y="456449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699838" y="456449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200881" y="4564495"/>
            <a:ext cx="498763" cy="498763"/>
          </a:xfrm>
          <a:prstGeom prst="rect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204106" y="506314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701923" y="556202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689036" y="5063370"/>
            <a:ext cx="498763" cy="498763"/>
          </a:xfrm>
          <a:prstGeom prst="rect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200880" y="606067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698697" y="556202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205635" y="506314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698697" y="406567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200880" y="356680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701922" y="406534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3200683" y="456399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704008" y="506295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199544" y="5561412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2698503" y="6060672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699838" y="606067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202215" y="556141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701740" y="5062952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205634" y="456399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2198600" y="656319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5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0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5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00"/>
                            </p:stCondLst>
                            <p:childTnLst>
                              <p:par>
                                <p:cTn id="9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50"/>
                            </p:stCondLst>
                            <p:childTnLst>
                              <p:par>
                                <p:cTn id="10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"/>
                            </p:stCondLst>
                            <p:childTnLst>
                              <p:par>
                                <p:cTn id="10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5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4" grpId="0" animBg="1"/>
      <p:bldP spid="5" grpId="0" animBg="1"/>
      <p:bldP spid="6" grpId="0" animBg="1"/>
      <p:bldP spid="6" grpId="1" animBg="1"/>
      <p:bldP spid="35" grpId="0" animBg="1"/>
      <p:bldP spid="36" grpId="0" animBg="1"/>
      <p:bldP spid="37" grpId="0" animBg="1"/>
      <p:bldP spid="11" grpId="0" animBg="1"/>
      <p:bldP spid="11" grpId="1" animBg="1"/>
      <p:bldP spid="39" grpId="0" animBg="1"/>
      <p:bldP spid="40" grpId="0" animBg="1"/>
      <p:bldP spid="38" grpId="0" animBg="1"/>
      <p:bldP spid="38" grpId="1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Baseline - DFS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161" y="5063259"/>
            <a:ext cx="498763" cy="498763"/>
          </a:xfrm>
          <a:prstGeom prst="rect">
            <a:avLst/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701924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183563" y="1571918"/>
            <a:ext cx="498763" cy="498763"/>
          </a:xfrm>
          <a:prstGeom prst="rect">
            <a:avLst/>
          </a:prstGeom>
          <a:solidFill>
            <a:srgbClr val="7030A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3200687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99450" y="506325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198213" y="506325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696976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195739" y="5063259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694502" y="506325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193265" y="506325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692028" y="506325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190791" y="506325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689554" y="506325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188317" y="506325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687080" y="506325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183562" y="506325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680044" y="506325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0174245" y="506325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0179584" y="456449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0179583" y="406573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0180359" y="357331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0180359" y="306820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180359" y="256944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0180359" y="207068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180359" y="157191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180359" y="107315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9680045" y="456449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9680044" y="406573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9680820" y="357331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9680820" y="306820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9680820" y="256944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9680820" y="207068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9680820" y="157191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9680820" y="107315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9185843" y="4564493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185842" y="406573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186618" y="357331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9186618" y="306820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9186618" y="2569442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9186618" y="207068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5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85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5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5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1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"/>
                            </p:stCondLst>
                            <p:childTnLst>
                              <p:par>
                                <p:cTn id="8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0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50"/>
                            </p:stCondLst>
                            <p:childTnLst>
                              <p:par>
                                <p:cTn id="9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00"/>
                            </p:stCondLst>
                            <p:childTnLst>
                              <p:par>
                                <p:cTn id="9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"/>
                            </p:stCondLst>
                            <p:childTnLst>
                              <p:par>
                                <p:cTn id="10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"/>
                            </p:stCondLst>
                            <p:childTnLst>
                              <p:par>
                                <p:cTn id="11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50"/>
                            </p:stCondLst>
                            <p:childTnLst>
                              <p:par>
                                <p:cTn id="11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00"/>
                            </p:stCondLst>
                            <p:childTnLst>
                              <p:par>
                                <p:cTn id="11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56" grpId="0" animBg="1"/>
      <p:bldP spid="6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2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Baseline - Default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161" y="5063259"/>
            <a:ext cx="498763" cy="498763"/>
          </a:xfrm>
          <a:prstGeom prst="rect">
            <a:avLst/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203161" y="456449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9169282" y="1571901"/>
            <a:ext cx="498763" cy="498763"/>
          </a:xfrm>
          <a:prstGeom prst="rect">
            <a:avLst/>
          </a:prstGeom>
          <a:solidFill>
            <a:srgbClr val="7030A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2200881" y="4564493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2696224" y="506325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  <a:endParaRPr lang="zh-CN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2205441" y="5562017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↓</a:t>
            </a:r>
            <a:endParaRPr lang="zh-CN" altLang="en-US" dirty="0"/>
          </a:p>
        </p:txBody>
      </p:sp>
      <p:sp>
        <p:nvSpPr>
          <p:cNvPr id="64" name="矩形 63"/>
          <p:cNvSpPr/>
          <p:nvPr/>
        </p:nvSpPr>
        <p:spPr>
          <a:xfrm>
            <a:off x="1699838" y="506266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←</a:t>
            </a:r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62547" y="4314816"/>
            <a:ext cx="1579347" cy="55349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09090" y="3229546"/>
            <a:ext cx="6096000" cy="2669894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202301" y="406543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2200881" y="356696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2200621" y="3067908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2199345" y="2568847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2197461" y="2066991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2196185" y="1567930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↑</a:t>
            </a:r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2696224" y="157344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94987" y="157344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693750" y="157344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192513" y="157344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691276" y="157344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190039" y="1573446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688802" y="157344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187565" y="157344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686328" y="157344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185091" y="1573445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683854" y="157344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182617" y="157344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8681380" y="1573444"/>
            <a:ext cx="498763" cy="498763"/>
          </a:xfrm>
          <a:prstGeom prst="rect">
            <a:avLst/>
          </a:prstGeom>
          <a:solidFill>
            <a:srgbClr val="00B0F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5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5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50"/>
                            </p:stCondLst>
                            <p:childTnLst>
                              <p:par>
                                <p:cTn id="7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"/>
                            </p:stCondLst>
                            <p:childTnLst>
                              <p:par>
                                <p:cTn id="8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0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50"/>
                            </p:stCondLst>
                            <p:childTnLst>
                              <p:par>
                                <p:cTn id="9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00"/>
                            </p:stCondLst>
                            <p:childTnLst>
                              <p:par>
                                <p:cTn id="9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3" grpId="0" animBg="1"/>
      <p:bldP spid="34" grpId="0" animBg="1"/>
      <p:bldP spid="4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Search Algorithm - RHEA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161" y="5063259"/>
            <a:ext cx="498763" cy="498763"/>
          </a:xfrm>
          <a:prstGeom prst="rect">
            <a:avLst/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169282" y="1571901"/>
            <a:ext cx="498763" cy="498763"/>
          </a:xfrm>
          <a:prstGeom prst="rect">
            <a:avLst/>
          </a:prstGeom>
          <a:solidFill>
            <a:srgbClr val="7030A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2200881" y="4564493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2696224" y="506325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2205441" y="5562017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699838" y="506266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 animBg="1"/>
      <p:bldP spid="6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57743" y="453708"/>
            <a:ext cx="2144474" cy="725068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US" altLang="zh-CN" sz="4800" b="1" spc="600" dirty="0">
              <a:solidFill>
                <a:srgbClr val="8B7567"/>
              </a:solidFill>
              <a:latin typeface="Open Sans" panose="020B0606030504020204" pitchFamily="34" charset="0"/>
              <a:ea typeface="宋体" panose="02010600030101010101" pitchFamily="2" charset="-122"/>
              <a:cs typeface="Open Sans" panose="020B0606030504020204" pitchFamily="34" charset="0"/>
            </a:endParaRPr>
          </a:p>
          <a:p>
            <a:pPr algn="ctr"/>
            <a:endParaRPr lang="zh-CN" altLang="en-US" sz="4000" b="1" spc="600" dirty="0">
              <a:solidFill>
                <a:srgbClr val="8B7567"/>
              </a:solidFill>
              <a:latin typeface="Open Sans" panose="020B0606030504020204" pitchFamily="34" charset="0"/>
              <a:ea typeface="宋体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722131" y="1148188"/>
            <a:ext cx="4200525" cy="439991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altLang="zh-CN" sz="28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  <a:endParaRPr lang="en-US" altLang="zh-CN" sz="28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endParaRPr lang="en-US" altLang="zh-CN" sz="28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Experiments &amp; Analysis</a:t>
            </a:r>
            <a:endParaRPr lang="en-US" altLang="zh-CN" sz="28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200000"/>
              </a:lnSpc>
              <a:buAutoNum type="arabicPeriod"/>
            </a:pPr>
            <a:r>
              <a:rPr lang="en-US" altLang="zh-CN" sz="28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Conclusion &amp; Future</a:t>
            </a:r>
            <a:endParaRPr lang="en-US" altLang="zh-CN" sz="28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396108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596133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796158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996183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196208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5396233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5592448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5792473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5992498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192523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6392548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6592573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792598" y="97900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4396108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4596133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4796158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4996183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196208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5396233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5592448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5792473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5992498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6192523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6392548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6592573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6792598" y="1571082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4396108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4596133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4796158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4996183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5196208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5396233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5592448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5792473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5992498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6192523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6392548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6592573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6792598" y="209533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4045166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4245191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4445216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4645241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4845266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5045291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5241506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5441531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5641556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5841581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6041606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55" name="矩形 54"/>
          <p:cNvSpPr/>
          <p:nvPr/>
        </p:nvSpPr>
        <p:spPr>
          <a:xfrm>
            <a:off x="6241631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6" name="矩形 55"/>
          <p:cNvSpPr/>
          <p:nvPr/>
        </p:nvSpPr>
        <p:spPr>
          <a:xfrm>
            <a:off x="6441656" y="3523499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57" name="矩形 56"/>
          <p:cNvSpPr/>
          <p:nvPr/>
        </p:nvSpPr>
        <p:spPr>
          <a:xfrm>
            <a:off x="3353315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58" name="矩形 57"/>
          <p:cNvSpPr/>
          <p:nvPr/>
        </p:nvSpPr>
        <p:spPr>
          <a:xfrm>
            <a:off x="3553340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59" name="矩形 58"/>
          <p:cNvSpPr/>
          <p:nvPr/>
        </p:nvSpPr>
        <p:spPr>
          <a:xfrm>
            <a:off x="3753365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60" name="矩形 59"/>
          <p:cNvSpPr/>
          <p:nvPr/>
        </p:nvSpPr>
        <p:spPr>
          <a:xfrm>
            <a:off x="3953390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4153415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4353440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4549655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64" name="矩形 63"/>
          <p:cNvSpPr/>
          <p:nvPr/>
        </p:nvSpPr>
        <p:spPr>
          <a:xfrm>
            <a:off x="4749680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5" name="矩形 64"/>
          <p:cNvSpPr/>
          <p:nvPr/>
        </p:nvSpPr>
        <p:spPr>
          <a:xfrm>
            <a:off x="4949705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5149730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67" name="矩形 66"/>
          <p:cNvSpPr/>
          <p:nvPr/>
        </p:nvSpPr>
        <p:spPr>
          <a:xfrm>
            <a:off x="5349755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5549780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69" name="矩形 68"/>
          <p:cNvSpPr/>
          <p:nvPr/>
        </p:nvSpPr>
        <p:spPr>
          <a:xfrm>
            <a:off x="5749805" y="5304177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70" name="矩形 69"/>
          <p:cNvSpPr/>
          <p:nvPr/>
        </p:nvSpPr>
        <p:spPr>
          <a:xfrm>
            <a:off x="3353315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71" name="矩形 70"/>
          <p:cNvSpPr/>
          <p:nvPr/>
        </p:nvSpPr>
        <p:spPr>
          <a:xfrm>
            <a:off x="3553340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72" name="矩形 71"/>
          <p:cNvSpPr/>
          <p:nvPr/>
        </p:nvSpPr>
        <p:spPr>
          <a:xfrm>
            <a:off x="3753365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73" name="矩形 72"/>
          <p:cNvSpPr/>
          <p:nvPr/>
        </p:nvSpPr>
        <p:spPr>
          <a:xfrm>
            <a:off x="3953390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74" name="矩形 73"/>
          <p:cNvSpPr/>
          <p:nvPr/>
        </p:nvSpPr>
        <p:spPr>
          <a:xfrm>
            <a:off x="4153415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75" name="矩形 74"/>
          <p:cNvSpPr/>
          <p:nvPr/>
        </p:nvSpPr>
        <p:spPr>
          <a:xfrm>
            <a:off x="4353440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76" name="矩形 75"/>
          <p:cNvSpPr/>
          <p:nvPr/>
        </p:nvSpPr>
        <p:spPr>
          <a:xfrm>
            <a:off x="4549655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77" name="矩形 76"/>
          <p:cNvSpPr/>
          <p:nvPr/>
        </p:nvSpPr>
        <p:spPr>
          <a:xfrm>
            <a:off x="4749680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78" name="矩形 77"/>
          <p:cNvSpPr/>
          <p:nvPr/>
        </p:nvSpPr>
        <p:spPr>
          <a:xfrm>
            <a:off x="4949705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79" name="矩形 78"/>
          <p:cNvSpPr/>
          <p:nvPr/>
        </p:nvSpPr>
        <p:spPr>
          <a:xfrm>
            <a:off x="5149730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80" name="矩形 79"/>
          <p:cNvSpPr/>
          <p:nvPr/>
        </p:nvSpPr>
        <p:spPr>
          <a:xfrm>
            <a:off x="5349755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81" name="矩形 80"/>
          <p:cNvSpPr/>
          <p:nvPr/>
        </p:nvSpPr>
        <p:spPr>
          <a:xfrm>
            <a:off x="5549780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82" name="矩形 81"/>
          <p:cNvSpPr/>
          <p:nvPr/>
        </p:nvSpPr>
        <p:spPr>
          <a:xfrm>
            <a:off x="5749805" y="5828433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83" name="文本框 82"/>
          <p:cNvSpPr txBox="1"/>
          <p:nvPr/>
        </p:nvSpPr>
        <p:spPr>
          <a:xfrm>
            <a:off x="6641681" y="3506592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……… fitness_1</a:t>
            </a:r>
            <a:endParaRPr lang="zh-CN" altLang="en-US" dirty="0"/>
          </a:p>
        </p:txBody>
      </p:sp>
      <p:sp>
        <p:nvSpPr>
          <p:cNvPr id="84" name="文本框 83"/>
          <p:cNvSpPr txBox="1"/>
          <p:nvPr/>
        </p:nvSpPr>
        <p:spPr>
          <a:xfrm>
            <a:off x="5949830" y="5288413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……… fitness_2</a:t>
            </a:r>
            <a:endParaRPr lang="zh-CN" altLang="en-US" dirty="0"/>
          </a:p>
        </p:txBody>
      </p:sp>
      <p:sp>
        <p:nvSpPr>
          <p:cNvPr id="85" name="文本框 84"/>
          <p:cNvSpPr txBox="1"/>
          <p:nvPr/>
        </p:nvSpPr>
        <p:spPr>
          <a:xfrm>
            <a:off x="5949830" y="5811526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……… fitness_3</a:t>
            </a:r>
            <a:endParaRPr lang="zh-CN" altLang="en-US" dirty="0"/>
          </a:p>
        </p:txBody>
      </p:sp>
      <p:sp>
        <p:nvSpPr>
          <p:cNvPr id="86" name="文本框 85"/>
          <p:cNvSpPr txBox="1"/>
          <p:nvPr/>
        </p:nvSpPr>
        <p:spPr>
          <a:xfrm>
            <a:off x="2945700" y="4673285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current_state</a:t>
            </a:r>
            <a:endParaRPr lang="zh-CN" altLang="en-US" dirty="0"/>
          </a:p>
        </p:txBody>
      </p:sp>
      <p:sp>
        <p:nvSpPr>
          <p:cNvPr id="87" name="文本框 86"/>
          <p:cNvSpPr txBox="1"/>
          <p:nvPr/>
        </p:nvSpPr>
        <p:spPr>
          <a:xfrm>
            <a:off x="4738760" y="4661740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next_state</a:t>
            </a:r>
            <a:endParaRPr lang="zh-CN" altLang="en-US" dirty="0"/>
          </a:p>
        </p:txBody>
      </p:sp>
      <p:sp>
        <p:nvSpPr>
          <p:cNvPr id="88" name="文本框 87"/>
          <p:cNvSpPr txBox="1"/>
          <p:nvPr/>
        </p:nvSpPr>
        <p:spPr>
          <a:xfrm>
            <a:off x="6282404" y="4653322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next_state</a:t>
            </a:r>
            <a:endParaRPr lang="zh-CN" altLang="en-US" dirty="0"/>
          </a:p>
        </p:txBody>
      </p:sp>
      <p:cxnSp>
        <p:nvCxnSpPr>
          <p:cNvPr id="92" name="直接箭头连接符 91"/>
          <p:cNvCxnSpPr>
            <a:stCxn id="86" idx="3"/>
            <a:endCxn id="87" idx="1"/>
          </p:cNvCxnSpPr>
          <p:nvPr/>
        </p:nvCxnSpPr>
        <p:spPr>
          <a:xfrm flipV="1">
            <a:off x="4409562" y="4846406"/>
            <a:ext cx="329198" cy="11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/>
          <p:cNvCxnSpPr>
            <a:stCxn id="87" idx="3"/>
            <a:endCxn id="88" idx="1"/>
          </p:cNvCxnSpPr>
          <p:nvPr/>
        </p:nvCxnSpPr>
        <p:spPr>
          <a:xfrm flipV="1">
            <a:off x="5915685" y="4837988"/>
            <a:ext cx="366719" cy="8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4434989" y="435866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97" name="矩形 96"/>
          <p:cNvSpPr/>
          <p:nvPr/>
        </p:nvSpPr>
        <p:spPr>
          <a:xfrm>
            <a:off x="5995956" y="4375684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cxnSp>
        <p:nvCxnSpPr>
          <p:cNvPr id="99" name="直接箭头连接符 98"/>
          <p:cNvCxnSpPr>
            <a:stCxn id="44" idx="2"/>
            <a:endCxn id="96" idx="0"/>
          </p:cNvCxnSpPr>
          <p:nvPr/>
        </p:nvCxnSpPr>
        <p:spPr>
          <a:xfrm>
            <a:off x="4145179" y="3875924"/>
            <a:ext cx="389823" cy="4827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>
            <a:stCxn id="45" idx="2"/>
            <a:endCxn id="97" idx="0"/>
          </p:cNvCxnSpPr>
          <p:nvPr/>
        </p:nvCxnSpPr>
        <p:spPr>
          <a:xfrm>
            <a:off x="4345204" y="3875924"/>
            <a:ext cx="1750765" cy="499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文本框 102"/>
          <p:cNvSpPr txBox="1"/>
          <p:nvPr/>
        </p:nvSpPr>
        <p:spPr>
          <a:xfrm>
            <a:off x="8042242" y="4642147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final_state</a:t>
            </a:r>
            <a:endParaRPr lang="zh-CN" altLang="en-US" dirty="0"/>
          </a:p>
        </p:txBody>
      </p:sp>
      <p:cxnSp>
        <p:nvCxnSpPr>
          <p:cNvPr id="105" name="直接箭头连接符 104"/>
          <p:cNvCxnSpPr>
            <a:stCxn id="88" idx="3"/>
            <a:endCxn id="103" idx="1"/>
          </p:cNvCxnSpPr>
          <p:nvPr/>
        </p:nvCxnSpPr>
        <p:spPr>
          <a:xfrm flipV="1">
            <a:off x="7459329" y="4826813"/>
            <a:ext cx="582913" cy="11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10366046" y="4642147"/>
            <a:ext cx="811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fitness</a:t>
            </a:r>
            <a:endParaRPr lang="zh-CN" altLang="en-US" dirty="0"/>
          </a:p>
        </p:txBody>
      </p:sp>
      <p:sp>
        <p:nvSpPr>
          <p:cNvPr id="113" name="文本框 112"/>
          <p:cNvSpPr txBox="1"/>
          <p:nvPr/>
        </p:nvSpPr>
        <p:spPr>
          <a:xfrm>
            <a:off x="1095375" y="1469930"/>
            <a:ext cx="1069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Step 1</a:t>
            </a:r>
            <a:endParaRPr lang="zh-CN" altLang="en-US" sz="2400" b="1" dirty="0"/>
          </a:p>
        </p:txBody>
      </p:sp>
      <p:sp>
        <p:nvSpPr>
          <p:cNvPr id="114" name="文本框 113"/>
          <p:cNvSpPr txBox="1"/>
          <p:nvPr/>
        </p:nvSpPr>
        <p:spPr>
          <a:xfrm>
            <a:off x="1095375" y="4826813"/>
            <a:ext cx="1069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Step 2</a:t>
            </a:r>
            <a:endParaRPr lang="zh-CN" altLang="en-US" sz="2400" b="1" dirty="0"/>
          </a:p>
        </p:txBody>
      </p:sp>
      <p:sp>
        <p:nvSpPr>
          <p:cNvPr id="118" name="文本框 117"/>
          <p:cNvSpPr txBox="1"/>
          <p:nvPr/>
        </p:nvSpPr>
        <p:spPr>
          <a:xfrm>
            <a:off x="7554808" y="455189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120" name="直接箭头连接符 119"/>
          <p:cNvCxnSpPr>
            <a:stCxn id="103" idx="3"/>
            <a:endCxn id="112" idx="1"/>
          </p:cNvCxnSpPr>
          <p:nvPr/>
        </p:nvCxnSpPr>
        <p:spPr>
          <a:xfrm>
            <a:off x="9211152" y="4826813"/>
            <a:ext cx="11548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文本框 120"/>
          <p:cNvSpPr txBox="1"/>
          <p:nvPr/>
        </p:nvSpPr>
        <p:spPr>
          <a:xfrm>
            <a:off x="9275207" y="4457481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evaluate</a:t>
            </a:r>
            <a:endParaRPr lang="zh-CN" altLang="en-US" dirty="0"/>
          </a:p>
        </p:txBody>
      </p:sp>
      <p:sp>
        <p:nvSpPr>
          <p:cNvPr id="123" name="矩形 122"/>
          <p:cNvSpPr/>
          <p:nvPr/>
        </p:nvSpPr>
        <p:spPr>
          <a:xfrm>
            <a:off x="372942" y="3258094"/>
            <a:ext cx="10953750" cy="3352800"/>
          </a:xfrm>
          <a:prstGeom prst="rect">
            <a:avLst/>
          </a:prstGeom>
          <a:solidFill>
            <a:srgbClr val="F5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1" name="图片 40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2" name="文本框 41"/>
          <p:cNvSpPr txBox="1"/>
          <p:nvPr>
            <p:custDataLst>
              <p:tags r:id="rId3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RHEA - Process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文本框 112"/>
          <p:cNvSpPr txBox="1"/>
          <p:nvPr/>
        </p:nvSpPr>
        <p:spPr>
          <a:xfrm>
            <a:off x="1226820" y="2039571"/>
            <a:ext cx="1069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Step 3</a:t>
            </a:r>
            <a:endParaRPr lang="zh-CN" altLang="en-US" sz="2400" b="1" dirty="0"/>
          </a:p>
        </p:txBody>
      </p:sp>
      <p:sp>
        <p:nvSpPr>
          <p:cNvPr id="114" name="文本框 113"/>
          <p:cNvSpPr txBox="1"/>
          <p:nvPr/>
        </p:nvSpPr>
        <p:spPr>
          <a:xfrm>
            <a:off x="1226136" y="4872839"/>
            <a:ext cx="1069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Step 4</a:t>
            </a:r>
            <a:endParaRPr lang="zh-CN" altLang="en-US" sz="2400" b="1" dirty="0"/>
          </a:p>
        </p:txBody>
      </p:sp>
      <p:sp>
        <p:nvSpPr>
          <p:cNvPr id="129" name="矩形 128"/>
          <p:cNvSpPr/>
          <p:nvPr/>
        </p:nvSpPr>
        <p:spPr>
          <a:xfrm>
            <a:off x="2946861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30" name="矩形 129"/>
          <p:cNvSpPr/>
          <p:nvPr/>
        </p:nvSpPr>
        <p:spPr>
          <a:xfrm>
            <a:off x="3146886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31" name="矩形 130"/>
          <p:cNvSpPr/>
          <p:nvPr/>
        </p:nvSpPr>
        <p:spPr>
          <a:xfrm>
            <a:off x="3346911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32" name="矩形 131"/>
          <p:cNvSpPr/>
          <p:nvPr/>
        </p:nvSpPr>
        <p:spPr>
          <a:xfrm>
            <a:off x="3546936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33" name="矩形 132"/>
          <p:cNvSpPr/>
          <p:nvPr/>
        </p:nvSpPr>
        <p:spPr>
          <a:xfrm>
            <a:off x="3746961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34" name="矩形 133"/>
          <p:cNvSpPr/>
          <p:nvPr/>
        </p:nvSpPr>
        <p:spPr>
          <a:xfrm>
            <a:off x="3946986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35" name="矩形 134"/>
          <p:cNvSpPr/>
          <p:nvPr/>
        </p:nvSpPr>
        <p:spPr>
          <a:xfrm>
            <a:off x="4143201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36" name="矩形 135"/>
          <p:cNvSpPr/>
          <p:nvPr/>
        </p:nvSpPr>
        <p:spPr>
          <a:xfrm>
            <a:off x="4343226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37" name="矩形 136"/>
          <p:cNvSpPr/>
          <p:nvPr/>
        </p:nvSpPr>
        <p:spPr>
          <a:xfrm>
            <a:off x="4543251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38" name="矩形 137"/>
          <p:cNvSpPr/>
          <p:nvPr/>
        </p:nvSpPr>
        <p:spPr>
          <a:xfrm>
            <a:off x="4743276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39" name="矩形 138"/>
          <p:cNvSpPr/>
          <p:nvPr/>
        </p:nvSpPr>
        <p:spPr>
          <a:xfrm>
            <a:off x="4943301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40" name="矩形 139"/>
          <p:cNvSpPr/>
          <p:nvPr/>
        </p:nvSpPr>
        <p:spPr>
          <a:xfrm>
            <a:off x="5143326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41" name="矩形 140"/>
          <p:cNvSpPr/>
          <p:nvPr/>
        </p:nvSpPr>
        <p:spPr>
          <a:xfrm>
            <a:off x="5343351" y="20735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42" name="矩形 141"/>
          <p:cNvSpPr/>
          <p:nvPr/>
        </p:nvSpPr>
        <p:spPr>
          <a:xfrm>
            <a:off x="2946861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43" name="矩形 142"/>
          <p:cNvSpPr/>
          <p:nvPr/>
        </p:nvSpPr>
        <p:spPr>
          <a:xfrm>
            <a:off x="3146886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44" name="矩形 143"/>
          <p:cNvSpPr/>
          <p:nvPr/>
        </p:nvSpPr>
        <p:spPr>
          <a:xfrm>
            <a:off x="3346911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45" name="矩形 144"/>
          <p:cNvSpPr/>
          <p:nvPr/>
        </p:nvSpPr>
        <p:spPr>
          <a:xfrm>
            <a:off x="3546936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46" name="矩形 145"/>
          <p:cNvSpPr/>
          <p:nvPr/>
        </p:nvSpPr>
        <p:spPr>
          <a:xfrm>
            <a:off x="3746961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47" name="矩形 146"/>
          <p:cNvSpPr/>
          <p:nvPr/>
        </p:nvSpPr>
        <p:spPr>
          <a:xfrm>
            <a:off x="3946986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48" name="矩形 147"/>
          <p:cNvSpPr/>
          <p:nvPr/>
        </p:nvSpPr>
        <p:spPr>
          <a:xfrm>
            <a:off x="4143201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49" name="矩形 148"/>
          <p:cNvSpPr/>
          <p:nvPr/>
        </p:nvSpPr>
        <p:spPr>
          <a:xfrm>
            <a:off x="4343226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50" name="矩形 149"/>
          <p:cNvSpPr/>
          <p:nvPr/>
        </p:nvSpPr>
        <p:spPr>
          <a:xfrm>
            <a:off x="4543251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51" name="矩形 150"/>
          <p:cNvSpPr/>
          <p:nvPr/>
        </p:nvSpPr>
        <p:spPr>
          <a:xfrm>
            <a:off x="4743276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52" name="矩形 151"/>
          <p:cNvSpPr/>
          <p:nvPr/>
        </p:nvSpPr>
        <p:spPr>
          <a:xfrm>
            <a:off x="4943301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53" name="矩形 152"/>
          <p:cNvSpPr/>
          <p:nvPr/>
        </p:nvSpPr>
        <p:spPr>
          <a:xfrm>
            <a:off x="5143326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54" name="矩形 153"/>
          <p:cNvSpPr/>
          <p:nvPr/>
        </p:nvSpPr>
        <p:spPr>
          <a:xfrm>
            <a:off x="5343351" y="2597776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55" name="文本框 154"/>
          <p:cNvSpPr txBox="1"/>
          <p:nvPr/>
        </p:nvSpPr>
        <p:spPr>
          <a:xfrm>
            <a:off x="5543376" y="2057756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……… fitness_2</a:t>
            </a:r>
            <a:endParaRPr lang="zh-CN" altLang="en-US" dirty="0"/>
          </a:p>
        </p:txBody>
      </p:sp>
      <p:sp>
        <p:nvSpPr>
          <p:cNvPr id="156" name="文本框 155"/>
          <p:cNvSpPr txBox="1"/>
          <p:nvPr/>
        </p:nvSpPr>
        <p:spPr>
          <a:xfrm>
            <a:off x="5543376" y="2580869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……… fitness_3</a:t>
            </a:r>
            <a:endParaRPr lang="zh-CN" altLang="en-US" dirty="0"/>
          </a:p>
        </p:txBody>
      </p:sp>
      <p:sp>
        <p:nvSpPr>
          <p:cNvPr id="157" name="矩形 156"/>
          <p:cNvSpPr/>
          <p:nvPr/>
        </p:nvSpPr>
        <p:spPr>
          <a:xfrm>
            <a:off x="2946861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58" name="矩形 157"/>
          <p:cNvSpPr/>
          <p:nvPr/>
        </p:nvSpPr>
        <p:spPr>
          <a:xfrm>
            <a:off x="3146886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59" name="矩形 158"/>
          <p:cNvSpPr/>
          <p:nvPr/>
        </p:nvSpPr>
        <p:spPr>
          <a:xfrm>
            <a:off x="3346911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60" name="矩形 159"/>
          <p:cNvSpPr/>
          <p:nvPr/>
        </p:nvSpPr>
        <p:spPr>
          <a:xfrm>
            <a:off x="3546936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61" name="矩形 160"/>
          <p:cNvSpPr/>
          <p:nvPr/>
        </p:nvSpPr>
        <p:spPr>
          <a:xfrm>
            <a:off x="3746961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2" name="矩形 161"/>
          <p:cNvSpPr/>
          <p:nvPr/>
        </p:nvSpPr>
        <p:spPr>
          <a:xfrm>
            <a:off x="3946986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63" name="矩形 162"/>
          <p:cNvSpPr/>
          <p:nvPr/>
        </p:nvSpPr>
        <p:spPr>
          <a:xfrm>
            <a:off x="4143201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64" name="矩形 163"/>
          <p:cNvSpPr/>
          <p:nvPr/>
        </p:nvSpPr>
        <p:spPr>
          <a:xfrm>
            <a:off x="4343226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5" name="矩形 164"/>
          <p:cNvSpPr/>
          <p:nvPr/>
        </p:nvSpPr>
        <p:spPr>
          <a:xfrm>
            <a:off x="4543251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66" name="矩形 165"/>
          <p:cNvSpPr/>
          <p:nvPr/>
        </p:nvSpPr>
        <p:spPr>
          <a:xfrm>
            <a:off x="4743276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67" name="矩形 166"/>
          <p:cNvSpPr/>
          <p:nvPr/>
        </p:nvSpPr>
        <p:spPr>
          <a:xfrm>
            <a:off x="4943301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8" name="矩形 167"/>
          <p:cNvSpPr/>
          <p:nvPr/>
        </p:nvSpPr>
        <p:spPr>
          <a:xfrm>
            <a:off x="5143326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69" name="矩形 168"/>
          <p:cNvSpPr/>
          <p:nvPr/>
        </p:nvSpPr>
        <p:spPr>
          <a:xfrm>
            <a:off x="5343351" y="147706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70" name="文本框 169"/>
          <p:cNvSpPr txBox="1"/>
          <p:nvPr/>
        </p:nvSpPr>
        <p:spPr>
          <a:xfrm>
            <a:off x="5543376" y="1460158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……… fitness_1</a:t>
            </a:r>
            <a:endParaRPr lang="zh-CN" altLang="en-US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7475220" y="2073520"/>
            <a:ext cx="1638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7443335" y="1630203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sort &amp; </a:t>
            </a:r>
            <a:r>
              <a:rPr lang="en-US" altLang="zh-CN" dirty="0" err="1"/>
              <a:t>pick_best</a:t>
            </a:r>
            <a:endParaRPr lang="zh-CN" altLang="en-US" dirty="0"/>
          </a:p>
        </p:txBody>
      </p:sp>
      <p:sp>
        <p:nvSpPr>
          <p:cNvPr id="174" name="矩形 173"/>
          <p:cNvSpPr/>
          <p:nvPr/>
        </p:nvSpPr>
        <p:spPr>
          <a:xfrm>
            <a:off x="9489745" y="1917978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cxnSp>
        <p:nvCxnSpPr>
          <p:cNvPr id="176" name="连接符: 肘形 175"/>
          <p:cNvCxnSpPr>
            <a:stCxn id="157" idx="0"/>
            <a:endCxn id="174" idx="0"/>
          </p:cNvCxnSpPr>
          <p:nvPr/>
        </p:nvCxnSpPr>
        <p:spPr>
          <a:xfrm rot="16200000" flipH="1">
            <a:off x="6097859" y="-1573921"/>
            <a:ext cx="440913" cy="6542884"/>
          </a:xfrm>
          <a:prstGeom prst="bentConnector3">
            <a:avLst>
              <a:gd name="adj1" fmla="val -5184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8" name="矩形 177"/>
          <p:cNvSpPr/>
          <p:nvPr/>
        </p:nvSpPr>
        <p:spPr>
          <a:xfrm>
            <a:off x="2512568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79" name="矩形 178"/>
          <p:cNvSpPr/>
          <p:nvPr/>
        </p:nvSpPr>
        <p:spPr>
          <a:xfrm>
            <a:off x="2712593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80" name="矩形 179"/>
          <p:cNvSpPr/>
          <p:nvPr/>
        </p:nvSpPr>
        <p:spPr>
          <a:xfrm>
            <a:off x="2912618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81" name="矩形 180"/>
          <p:cNvSpPr/>
          <p:nvPr/>
        </p:nvSpPr>
        <p:spPr>
          <a:xfrm>
            <a:off x="3112643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82" name="矩形 181"/>
          <p:cNvSpPr/>
          <p:nvPr/>
        </p:nvSpPr>
        <p:spPr>
          <a:xfrm>
            <a:off x="3312668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83" name="矩形 182"/>
          <p:cNvSpPr/>
          <p:nvPr/>
        </p:nvSpPr>
        <p:spPr>
          <a:xfrm>
            <a:off x="3512693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3708908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85" name="矩形 184"/>
          <p:cNvSpPr/>
          <p:nvPr/>
        </p:nvSpPr>
        <p:spPr>
          <a:xfrm>
            <a:off x="3908933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86" name="矩形 185"/>
          <p:cNvSpPr/>
          <p:nvPr/>
        </p:nvSpPr>
        <p:spPr>
          <a:xfrm>
            <a:off x="4108958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87" name="矩形 186"/>
          <p:cNvSpPr/>
          <p:nvPr/>
        </p:nvSpPr>
        <p:spPr>
          <a:xfrm>
            <a:off x="4308983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88" name="矩形 187"/>
          <p:cNvSpPr/>
          <p:nvPr/>
        </p:nvSpPr>
        <p:spPr>
          <a:xfrm>
            <a:off x="4509008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89" name="矩形 188"/>
          <p:cNvSpPr/>
          <p:nvPr/>
        </p:nvSpPr>
        <p:spPr>
          <a:xfrm>
            <a:off x="4709033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90" name="矩形 189"/>
          <p:cNvSpPr/>
          <p:nvPr/>
        </p:nvSpPr>
        <p:spPr>
          <a:xfrm>
            <a:off x="4909058" y="5044275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2512568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2712593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93" name="矩形 192"/>
          <p:cNvSpPr/>
          <p:nvPr/>
        </p:nvSpPr>
        <p:spPr>
          <a:xfrm>
            <a:off x="2912618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94" name="矩形 193"/>
          <p:cNvSpPr/>
          <p:nvPr/>
        </p:nvSpPr>
        <p:spPr>
          <a:xfrm>
            <a:off x="3112643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95" name="矩形 194"/>
          <p:cNvSpPr/>
          <p:nvPr/>
        </p:nvSpPr>
        <p:spPr>
          <a:xfrm>
            <a:off x="3312668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96" name="矩形 195"/>
          <p:cNvSpPr/>
          <p:nvPr/>
        </p:nvSpPr>
        <p:spPr>
          <a:xfrm>
            <a:off x="3512693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97" name="矩形 196"/>
          <p:cNvSpPr/>
          <p:nvPr/>
        </p:nvSpPr>
        <p:spPr>
          <a:xfrm>
            <a:off x="3708908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198" name="矩形 197"/>
          <p:cNvSpPr/>
          <p:nvPr/>
        </p:nvSpPr>
        <p:spPr>
          <a:xfrm>
            <a:off x="3908933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99" name="矩形 198"/>
          <p:cNvSpPr/>
          <p:nvPr/>
        </p:nvSpPr>
        <p:spPr>
          <a:xfrm>
            <a:off x="4108958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00" name="矩形 199"/>
          <p:cNvSpPr/>
          <p:nvPr/>
        </p:nvSpPr>
        <p:spPr>
          <a:xfrm>
            <a:off x="4308983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201" name="矩形 200"/>
          <p:cNvSpPr/>
          <p:nvPr/>
        </p:nvSpPr>
        <p:spPr>
          <a:xfrm>
            <a:off x="4509008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02" name="矩形 201"/>
          <p:cNvSpPr/>
          <p:nvPr/>
        </p:nvSpPr>
        <p:spPr>
          <a:xfrm>
            <a:off x="4709033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03" name="矩形 202"/>
          <p:cNvSpPr/>
          <p:nvPr/>
        </p:nvSpPr>
        <p:spPr>
          <a:xfrm>
            <a:off x="4909058" y="5568531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204" name="文本框 203"/>
          <p:cNvSpPr txBox="1"/>
          <p:nvPr/>
        </p:nvSpPr>
        <p:spPr>
          <a:xfrm>
            <a:off x="5109083" y="5028511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……… fitness_2</a:t>
            </a:r>
            <a:endParaRPr lang="zh-CN" altLang="en-US" dirty="0"/>
          </a:p>
        </p:txBody>
      </p:sp>
      <p:sp>
        <p:nvSpPr>
          <p:cNvPr id="205" name="文本框 204"/>
          <p:cNvSpPr txBox="1"/>
          <p:nvPr/>
        </p:nvSpPr>
        <p:spPr>
          <a:xfrm>
            <a:off x="5109083" y="5551624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……… fitness_3</a:t>
            </a:r>
            <a:endParaRPr lang="zh-CN" altLang="en-US" dirty="0"/>
          </a:p>
        </p:txBody>
      </p:sp>
      <p:sp>
        <p:nvSpPr>
          <p:cNvPr id="206" name="矩形 205"/>
          <p:cNvSpPr/>
          <p:nvPr/>
        </p:nvSpPr>
        <p:spPr>
          <a:xfrm>
            <a:off x="2512568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07" name="矩形 206"/>
          <p:cNvSpPr/>
          <p:nvPr/>
        </p:nvSpPr>
        <p:spPr>
          <a:xfrm>
            <a:off x="2712593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08" name="矩形 207"/>
          <p:cNvSpPr/>
          <p:nvPr/>
        </p:nvSpPr>
        <p:spPr>
          <a:xfrm>
            <a:off x="2912618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09" name="矩形 208"/>
          <p:cNvSpPr/>
          <p:nvPr/>
        </p:nvSpPr>
        <p:spPr>
          <a:xfrm>
            <a:off x="3112643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10" name="矩形 209"/>
          <p:cNvSpPr/>
          <p:nvPr/>
        </p:nvSpPr>
        <p:spPr>
          <a:xfrm>
            <a:off x="3312668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11" name="矩形 210"/>
          <p:cNvSpPr/>
          <p:nvPr/>
        </p:nvSpPr>
        <p:spPr>
          <a:xfrm>
            <a:off x="3512693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12" name="矩形 211"/>
          <p:cNvSpPr/>
          <p:nvPr/>
        </p:nvSpPr>
        <p:spPr>
          <a:xfrm>
            <a:off x="3708908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13" name="矩形 212"/>
          <p:cNvSpPr/>
          <p:nvPr/>
        </p:nvSpPr>
        <p:spPr>
          <a:xfrm>
            <a:off x="3908933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14" name="矩形 213"/>
          <p:cNvSpPr/>
          <p:nvPr/>
        </p:nvSpPr>
        <p:spPr>
          <a:xfrm>
            <a:off x="4108958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15" name="矩形 214"/>
          <p:cNvSpPr/>
          <p:nvPr/>
        </p:nvSpPr>
        <p:spPr>
          <a:xfrm>
            <a:off x="4308983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4509008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17" name="矩形 216"/>
          <p:cNvSpPr/>
          <p:nvPr/>
        </p:nvSpPr>
        <p:spPr>
          <a:xfrm>
            <a:off x="4709033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18" name="矩形 217"/>
          <p:cNvSpPr/>
          <p:nvPr/>
        </p:nvSpPr>
        <p:spPr>
          <a:xfrm>
            <a:off x="4909058" y="4447820"/>
            <a:ext cx="2000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219" name="文本框 218"/>
          <p:cNvSpPr txBox="1"/>
          <p:nvPr/>
        </p:nvSpPr>
        <p:spPr>
          <a:xfrm>
            <a:off x="5109083" y="4430913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……… fitness_1</a:t>
            </a:r>
            <a:endParaRPr lang="zh-CN" altLang="en-US" dirty="0"/>
          </a:p>
        </p:txBody>
      </p:sp>
      <p:cxnSp>
        <p:nvCxnSpPr>
          <p:cNvPr id="221" name="直接箭头连接符 220"/>
          <p:cNvCxnSpPr/>
          <p:nvPr/>
        </p:nvCxnSpPr>
        <p:spPr>
          <a:xfrm>
            <a:off x="6686759" y="5237705"/>
            <a:ext cx="33259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文本框 221"/>
          <p:cNvSpPr txBox="1"/>
          <p:nvPr/>
        </p:nvSpPr>
        <p:spPr>
          <a:xfrm>
            <a:off x="6197844" y="6148700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pick some best individuals</a:t>
            </a:r>
            <a:endParaRPr lang="zh-CN" altLang="en-US" dirty="0"/>
          </a:p>
        </p:txBody>
      </p:sp>
      <p:sp>
        <p:nvSpPr>
          <p:cNvPr id="224" name="文本框 223"/>
          <p:cNvSpPr txBox="1"/>
          <p:nvPr/>
        </p:nvSpPr>
        <p:spPr>
          <a:xfrm>
            <a:off x="10073861" y="5044275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next population</a:t>
            </a:r>
            <a:endParaRPr lang="zh-CN" altLang="en-US" dirty="0"/>
          </a:p>
        </p:txBody>
      </p:sp>
      <p:pic>
        <p:nvPicPr>
          <p:cNvPr id="4" name="图片 3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226820" y="174625"/>
            <a:ext cx="3585036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RHEA - Process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" name="连接符: 肘形 6"/>
          <p:cNvCxnSpPr/>
          <p:nvPr/>
        </p:nvCxnSpPr>
        <p:spPr>
          <a:xfrm rot="5400000" flipH="1" flipV="1">
            <a:off x="7123813" y="2281595"/>
            <a:ext cx="507349" cy="7137134"/>
          </a:xfrm>
          <a:prstGeom prst="bentConnector3">
            <a:avLst>
              <a:gd name="adj1" fmla="val -8110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7330861" y="5204724"/>
            <a:ext cx="2127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crossover &amp; mutate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7440610" y="4823510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pick &amp; produce</a:t>
            </a:r>
            <a:endParaRPr lang="zh-CN" altLang="en-US" dirty="0"/>
          </a:p>
        </p:txBody>
      </p:sp>
      <p:sp>
        <p:nvSpPr>
          <p:cNvPr id="225" name="矩形 224"/>
          <p:cNvSpPr/>
          <p:nvPr/>
        </p:nvSpPr>
        <p:spPr>
          <a:xfrm>
            <a:off x="1110935" y="3430219"/>
            <a:ext cx="10953750" cy="3352800"/>
          </a:xfrm>
          <a:prstGeom prst="rect">
            <a:avLst/>
          </a:prstGeom>
          <a:solidFill>
            <a:srgbClr val="F5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Search Algorithm - MCTS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161" y="5063259"/>
            <a:ext cx="498763" cy="498763"/>
          </a:xfrm>
          <a:prstGeom prst="rect">
            <a:avLst/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169282" y="1571901"/>
            <a:ext cx="498763" cy="498763"/>
          </a:xfrm>
          <a:prstGeom prst="rect">
            <a:avLst/>
          </a:prstGeom>
          <a:solidFill>
            <a:srgbClr val="7030A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2200881" y="4564493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↑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2696224" y="506325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→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2205441" y="5562017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699838" y="5062668"/>
            <a:ext cx="498763" cy="498763"/>
          </a:xfrm>
          <a:prstGeom prst="rect">
            <a:avLst/>
          </a:prstGeom>
          <a:solidFill>
            <a:srgbClr val="FFC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 animBg="1"/>
      <p:bldP spid="6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2" name="文本框 41"/>
          <p:cNvSpPr txBox="1"/>
          <p:nvPr>
            <p:custDataLst>
              <p:tags r:id="rId3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MCTS- Process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9" name="图片 88" descr="图示&#10;&#10;描述已自动生成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525" y="1524359"/>
            <a:ext cx="8362950" cy="3523532"/>
          </a:xfrm>
          <a:prstGeom prst="rect">
            <a:avLst/>
          </a:prstGeom>
        </p:spPr>
      </p:pic>
      <p:pic>
        <p:nvPicPr>
          <p:cNvPr id="91" name="图片 90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0570" y="4083371"/>
            <a:ext cx="2827004" cy="871538"/>
          </a:xfrm>
          <a:prstGeom prst="rect">
            <a:avLst/>
          </a:prstGeom>
        </p:spPr>
      </p:pic>
      <p:pic>
        <p:nvPicPr>
          <p:cNvPr id="95" name="图片 94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0571" y="4916572"/>
            <a:ext cx="6721946" cy="168234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660596"/>
            <a:chOff x="3216910" y="1843303"/>
            <a:chExt cx="5758180" cy="3660596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3749573"/>
              <a:ext cx="4640580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Experiments &amp; Analysis</a:t>
              </a:r>
              <a:endPara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4</a:t>
              </a:r>
              <a:endParaRPr lang="en-US" altLang="zh-CN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8918C-84A7-44F4-B702-D704F0B047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Experiments (Test cases: </a:t>
            </a:r>
            <a:r>
              <a: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246)</a:t>
            </a:r>
            <a:endParaRPr lang="en-US" altLang="zh-CN" sz="36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9" name="图表 8"/>
          <p:cNvGraphicFramePr/>
          <p:nvPr/>
        </p:nvGraphicFramePr>
        <p:xfrm>
          <a:off x="7178906" y="1691005"/>
          <a:ext cx="4174836" cy="427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5" name="内容占位符 4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49935" y="1691005"/>
            <a:ext cx="5362575" cy="412432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altLang="zh-CN" sz="36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9" name="图表 8"/>
          <p:cNvGraphicFramePr/>
          <p:nvPr/>
        </p:nvGraphicFramePr>
        <p:xfrm>
          <a:off x="7894551" y="1463675"/>
          <a:ext cx="4174836" cy="427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" y="1569720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altLang="zh-CN"/>
              <a:t>Baseline</a:t>
            </a:r>
            <a:endParaRPr lang="en-US" altLang="zh-CN"/>
          </a:p>
          <a:p>
            <a:pPr lvl="1"/>
            <a:r>
              <a:rPr lang="en-US" altLang="zh-CN"/>
              <a:t>Own </a:t>
            </a:r>
            <a:r>
              <a:rPr lang="en-US" altLang="zh-CN" u="sng"/>
              <a:t>approximate </a:t>
            </a:r>
            <a:r>
              <a:rPr lang="en-US" altLang="zh-CN"/>
              <a:t>accuracy</a:t>
            </a:r>
            <a:endParaRPr lang="en-US" altLang="zh-CN"/>
          </a:p>
          <a:p>
            <a:pPr lvl="1"/>
            <a:endParaRPr lang="en-US" altLang="zh-CN"/>
          </a:p>
          <a:p>
            <a:pPr lvl="1"/>
            <a:r>
              <a:rPr lang="en-US" altLang="zh-CN"/>
              <a:t>Random without search process</a:t>
            </a:r>
            <a:endParaRPr lang="en-US" altLang="zh-CN"/>
          </a:p>
          <a:p>
            <a:pPr marL="457200" lvl="1" indent="457200">
              <a:buNone/>
            </a:pPr>
            <a:r>
              <a:rPr lang="en-US" altLang="zh-CN"/>
              <a:t> -&gt; </a:t>
            </a:r>
            <a:r>
              <a:rPr lang="en-US" altLang="zh-CN" u="sng"/>
              <a:t>minimal </a:t>
            </a:r>
            <a:r>
              <a:rPr lang="en-US" altLang="zh-CN"/>
              <a:t>runtime </a:t>
            </a:r>
            <a:endParaRPr lang="en-US" altLang="zh-CN"/>
          </a:p>
          <a:p>
            <a:pPr marL="457200" lvl="1" indent="457200">
              <a:buNone/>
            </a:pPr>
            <a:endParaRPr lang="en-US" altLang="zh-CN"/>
          </a:p>
          <a:p>
            <a:pPr lvl="1"/>
            <a:r>
              <a:rPr lang="en-US" altLang="zh-CN"/>
              <a:t>BFS prefer less breath </a:t>
            </a:r>
            <a:endParaRPr lang="en-US" altLang="zh-CN"/>
          </a:p>
          <a:p>
            <a:pPr marL="457200" lvl="1" indent="457200">
              <a:buNone/>
            </a:pPr>
            <a:r>
              <a:rPr lang="en-US" altLang="zh-CN"/>
              <a:t>-&gt; </a:t>
            </a:r>
            <a:r>
              <a:rPr lang="en-US" altLang="zh-CN" u="sng"/>
              <a:t>shorter </a:t>
            </a:r>
            <a:r>
              <a:rPr lang="en-US" altLang="zh-CN"/>
              <a:t>length and </a:t>
            </a:r>
            <a:r>
              <a:rPr lang="en-US" altLang="zh-CN" u="sng"/>
              <a:t>higher </a:t>
            </a:r>
            <a:r>
              <a:rPr lang="en-US" altLang="zh-CN"/>
              <a:t>accuracy than DFS</a:t>
            </a:r>
            <a:endParaRPr lang="en-US" altLang="zh-CN"/>
          </a:p>
          <a:p>
            <a:pPr marL="457200" lvl="1" indent="457200">
              <a:buNone/>
            </a:pPr>
            <a:endParaRPr lang="en-US" altLang="zh-CN"/>
          </a:p>
          <a:p>
            <a:pPr lvl="1"/>
            <a:r>
              <a:rPr lang="en-US" altLang="zh-CN"/>
              <a:t>Default agent with heuristic function </a:t>
            </a:r>
            <a:endParaRPr lang="en-US" altLang="zh-CN"/>
          </a:p>
          <a:p>
            <a:pPr marL="457200" lvl="1" indent="457200">
              <a:buNone/>
            </a:pPr>
            <a:r>
              <a:rPr lang="en-US" altLang="zh-CN"/>
              <a:t>-&gt; </a:t>
            </a:r>
            <a:r>
              <a:rPr lang="en-US" altLang="zh-CN" u="sng"/>
              <a:t>outperforms </a:t>
            </a:r>
            <a:r>
              <a:rPr lang="en-US" altLang="zh-CN"/>
              <a:t>other baselines</a:t>
            </a:r>
            <a:endParaRPr lang="en-US" altLang="zh-CN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altLang="zh-CN" sz="36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" y="1569720"/>
            <a:ext cx="7151370" cy="4351655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MCTS (reaches the highest accuracy)</a:t>
            </a:r>
            <a:endParaRPr lang="en-US" altLang="zh-CN"/>
          </a:p>
          <a:p>
            <a:pPr lvl="0"/>
            <a:endParaRPr lang="en-US" altLang="zh-CN"/>
          </a:p>
          <a:p>
            <a:pPr lvl="1"/>
            <a:r>
              <a:rPr lang="en-US" altLang="zh-CN"/>
              <a:t>Search efficiently</a:t>
            </a:r>
            <a:endParaRPr lang="en-US" altLang="zh-CN"/>
          </a:p>
          <a:p>
            <a:pPr lvl="2"/>
            <a:r>
              <a:rPr lang="en-US" altLang="zh-CN"/>
              <a:t>evaluates the value of each action by simulating random games rather than searching the entire game tree</a:t>
            </a:r>
            <a:endParaRPr lang="en-US" altLang="zh-CN"/>
          </a:p>
          <a:p>
            <a:pPr lvl="2"/>
            <a:endParaRPr lang="en-US" altLang="zh-CN"/>
          </a:p>
          <a:p>
            <a:pPr lvl="1"/>
            <a:r>
              <a:rPr lang="en-US" altLang="zh-CN"/>
              <a:t>Stronger exploration ability </a:t>
            </a:r>
            <a:endParaRPr lang="en-US" altLang="zh-CN"/>
          </a:p>
          <a:p>
            <a:pPr lvl="2"/>
            <a:r>
              <a:rPr lang="en-US" altLang="zh-CN"/>
              <a:t>employs random simulation to explore different decision paths extensively</a:t>
            </a:r>
            <a:endParaRPr lang="en-US" altLang="zh-CN"/>
          </a:p>
        </p:txBody>
      </p:sp>
      <p:graphicFrame>
        <p:nvGraphicFramePr>
          <p:cNvPr id="5" name="图表 4"/>
          <p:cNvGraphicFramePr/>
          <p:nvPr>
            <p:custDataLst>
              <p:tags r:id="rId2"/>
            </p:custDataLst>
          </p:nvPr>
        </p:nvGraphicFramePr>
        <p:xfrm>
          <a:off x="7447511" y="1569720"/>
          <a:ext cx="4174836" cy="427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altLang="zh-CN" sz="36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" y="1569720"/>
            <a:ext cx="6077585" cy="4351655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RHEA </a:t>
            </a:r>
            <a:endParaRPr lang="en-US" altLang="zh-CN"/>
          </a:p>
          <a:p>
            <a:pPr lvl="0"/>
            <a:endParaRPr lang="en-US" altLang="zh-CN"/>
          </a:p>
          <a:p>
            <a:pPr lvl="1"/>
            <a:r>
              <a:rPr lang="en-US" altLang="zh-CN"/>
              <a:t>Inadaptability		</a:t>
            </a:r>
            <a:endParaRPr lang="en-US" altLang="zh-CN"/>
          </a:p>
          <a:p>
            <a:pPr lvl="2"/>
            <a:r>
              <a:rPr lang="en-US" altLang="zh-CN"/>
              <a:t>originally applies to general video games, emphasis on </a:t>
            </a:r>
            <a:r>
              <a:rPr lang="en-US" altLang="zh-CN" u="sng"/>
              <a:t>immediacy</a:t>
            </a:r>
            <a:endParaRPr lang="en-US" altLang="zh-CN"/>
          </a:p>
          <a:p>
            <a:pPr lvl="2"/>
            <a:endParaRPr lang="en-US" altLang="zh-CN"/>
          </a:p>
          <a:p>
            <a:pPr lvl="1"/>
            <a:r>
              <a:rPr lang="en-US" altLang="zh-CN"/>
              <a:t>Poor relationship between solutions </a:t>
            </a:r>
            <a:endParaRPr lang="en-US" altLang="zh-CN"/>
          </a:p>
          <a:p>
            <a:pPr lvl="2"/>
            <a:r>
              <a:rPr lang="en-US" altLang="zh-CN"/>
              <a:t>introduces new individuals randomly</a:t>
            </a:r>
            <a:endParaRPr lang="en-US" altLang="zh-CN"/>
          </a:p>
          <a:p>
            <a:pPr lvl="2"/>
            <a:r>
              <a:rPr lang="en-US" altLang="zh-CN"/>
              <a:t>parents of cross-over are still randomly generated</a:t>
            </a:r>
            <a:endParaRPr lang="en-US" altLang="zh-CN"/>
          </a:p>
          <a:p>
            <a:pPr lvl="2"/>
            <a:endParaRPr lang="en-US" altLang="zh-CN"/>
          </a:p>
        </p:txBody>
      </p:sp>
      <p:graphicFrame>
        <p:nvGraphicFramePr>
          <p:cNvPr id="5" name="图表 4"/>
          <p:cNvGraphicFramePr/>
          <p:nvPr>
            <p:custDataLst>
              <p:tags r:id="rId2"/>
            </p:custDataLst>
          </p:nvPr>
        </p:nvGraphicFramePr>
        <p:xfrm>
          <a:off x="7447511" y="1569720"/>
          <a:ext cx="4174836" cy="427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altLang="zh-CN" sz="36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" y="1569720"/>
            <a:ext cx="6671945" cy="4351655"/>
          </a:xfrm>
        </p:spPr>
        <p:txBody>
          <a:bodyPr>
            <a:normAutofit fontScale="90000" lnSpcReduction="10000"/>
          </a:bodyPr>
          <a:lstStyle/>
          <a:p>
            <a:pPr lvl="0"/>
            <a:r>
              <a:rPr lang="en-US" altLang="zh-CN"/>
              <a:t>RL (reaches the lowest accuracy)</a:t>
            </a:r>
            <a:endParaRPr lang="en-US" altLang="zh-CN"/>
          </a:p>
          <a:p>
            <a:pPr lvl="0"/>
            <a:endParaRPr lang="en-US" altLang="zh-CN"/>
          </a:p>
          <a:p>
            <a:pPr lvl="1"/>
            <a:r>
              <a:rPr lang="en-US" altLang="zh-CN" u="sng"/>
              <a:t>Sparse </a:t>
            </a:r>
            <a:r>
              <a:rPr lang="en-US" altLang="zh-CN"/>
              <a:t>reward problem		</a:t>
            </a:r>
            <a:endParaRPr lang="en-US" altLang="zh-CN"/>
          </a:p>
          <a:p>
            <a:pPr lvl="2"/>
            <a:r>
              <a:rPr lang="en-US" altLang="zh-CN"/>
              <a:t>need to make a sequence of correct moves to achieve a goal, but rewards are not necessarily immediate</a:t>
            </a:r>
            <a:endParaRPr lang="en-US" altLang="zh-CN"/>
          </a:p>
          <a:p>
            <a:pPr lvl="2"/>
            <a:endParaRPr lang="en-US" altLang="zh-CN"/>
          </a:p>
          <a:p>
            <a:pPr lvl="1"/>
            <a:r>
              <a:rPr lang="en-US" altLang="zh-CN"/>
              <a:t>Long-term dependencies </a:t>
            </a:r>
            <a:endParaRPr lang="en-US" altLang="zh-CN"/>
          </a:p>
          <a:p>
            <a:pPr lvl="2"/>
            <a:r>
              <a:rPr lang="en-US" altLang="zh-CN"/>
              <a:t>game may require a series of specific actions to reach the goal</a:t>
            </a:r>
            <a:endParaRPr lang="en-US" altLang="zh-CN"/>
          </a:p>
          <a:p>
            <a:pPr lvl="2"/>
            <a:r>
              <a:rPr lang="en-US" altLang="zh-CN"/>
              <a:t>lack of explicit memory mechanism(LSTM)</a:t>
            </a:r>
            <a:endParaRPr lang="en-US" altLang="zh-CN"/>
          </a:p>
          <a:p>
            <a:pPr lvl="2"/>
            <a:endParaRPr lang="en-US" altLang="zh-CN"/>
          </a:p>
          <a:p>
            <a:pPr lvl="1"/>
            <a:r>
              <a:rPr lang="en-US" altLang="zh-CN" sz="2400"/>
              <a:t>Expensive environment interaction</a:t>
            </a:r>
            <a:endParaRPr lang="en-US" altLang="zh-CN" sz="2400"/>
          </a:p>
          <a:p>
            <a:pPr lvl="2"/>
            <a:r>
              <a:rPr lang="en-US" altLang="zh-CN" sz="2000"/>
              <a:t>env interations(</a:t>
            </a:r>
            <a:r>
              <a:rPr lang="en-US" altLang="zh-CN">
                <a:sym typeface="+mn-ea"/>
              </a:rPr>
              <a:t>JS-&gt;PY</a:t>
            </a:r>
            <a:r>
              <a:rPr lang="en-US" altLang="zh-CN" sz="2000"/>
              <a:t>) actually spend lots of time</a:t>
            </a:r>
            <a:endParaRPr lang="en-US" altLang="zh-CN"/>
          </a:p>
          <a:p>
            <a:pPr lvl="2"/>
            <a:r>
              <a:rPr lang="en-US" altLang="zh-CN"/>
              <a:t>7 fps in practice</a:t>
            </a:r>
            <a:endParaRPr lang="en-US" altLang="zh-CN"/>
          </a:p>
          <a:p>
            <a:pPr marL="457200" lvl="1" indent="0">
              <a:buNone/>
            </a:pPr>
            <a:endParaRPr lang="en-US" altLang="zh-CN"/>
          </a:p>
        </p:txBody>
      </p:sp>
      <p:graphicFrame>
        <p:nvGraphicFramePr>
          <p:cNvPr id="5" name="图表 4"/>
          <p:cNvGraphicFramePr/>
          <p:nvPr>
            <p:custDataLst>
              <p:tags r:id="rId2"/>
            </p:custDataLst>
          </p:nvPr>
        </p:nvGraphicFramePr>
        <p:xfrm>
          <a:off x="7447511" y="1569720"/>
          <a:ext cx="4174836" cy="427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326130"/>
            <a:chOff x="3216910" y="1843303"/>
            <a:chExt cx="5758180" cy="3326130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4072788"/>
              <a:ext cx="464058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Introduction</a:t>
              </a:r>
              <a:endPara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1</a:t>
              </a:r>
              <a:endParaRPr lang="zh-CN" altLang="en-US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8918C-84A7-44F4-B702-D704F0B047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altLang="zh-CN" sz="36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" y="1569720"/>
            <a:ext cx="6077585" cy="4351655"/>
          </a:xfrm>
        </p:spPr>
        <p:txBody>
          <a:bodyPr>
            <a:normAutofit lnSpcReduction="20000"/>
          </a:bodyPr>
          <a:lstStyle/>
          <a:p>
            <a:pPr lvl="0"/>
            <a:r>
              <a:rPr lang="en-US" altLang="zh-CN"/>
              <a:t>RL Algorithms</a:t>
            </a:r>
            <a:endParaRPr lang="en-US" altLang="zh-CN"/>
          </a:p>
          <a:p>
            <a:pPr lvl="0"/>
            <a:endParaRPr lang="en-US" altLang="zh-CN"/>
          </a:p>
          <a:p>
            <a:pPr lvl="1"/>
            <a:r>
              <a:rPr lang="en-US" altLang="zh-CN" u="sng"/>
              <a:t>RL</a:t>
            </a:r>
            <a:r>
              <a:rPr lang="en-US" altLang="zh-CN"/>
              <a:t>		</a:t>
            </a:r>
            <a:endParaRPr lang="en-US" altLang="zh-CN"/>
          </a:p>
          <a:p>
            <a:pPr lvl="2"/>
            <a:r>
              <a:rPr lang="en-US" altLang="zh-CN"/>
              <a:t>standard reward judged by single state</a:t>
            </a:r>
            <a:endParaRPr lang="en-US" altLang="zh-CN"/>
          </a:p>
          <a:p>
            <a:pPr lvl="2"/>
            <a:endParaRPr lang="en-US" altLang="zh-CN"/>
          </a:p>
          <a:p>
            <a:pPr lvl="2"/>
            <a:endParaRPr lang="en-US" altLang="zh-CN"/>
          </a:p>
          <a:p>
            <a:pPr lvl="2"/>
            <a:endParaRPr lang="en-US" altLang="zh-CN"/>
          </a:p>
          <a:p>
            <a:pPr lvl="1"/>
            <a:r>
              <a:rPr lang="en-US" altLang="zh-CN"/>
              <a:t>RL-0</a:t>
            </a:r>
            <a:endParaRPr lang="en-US" altLang="zh-CN"/>
          </a:p>
          <a:p>
            <a:pPr lvl="2"/>
            <a:r>
              <a:rPr lang="en-US" altLang="zh-CN"/>
              <a:t>desgined reward </a:t>
            </a:r>
            <a:r>
              <a:rPr lang="en-US" altLang="zh-CN">
                <a:sym typeface="+mn-ea"/>
              </a:rPr>
              <a:t>with domain knowledge</a:t>
            </a:r>
            <a:endParaRPr lang="en-US" altLang="zh-CN">
              <a:sym typeface="+mn-ea"/>
            </a:endParaRPr>
          </a:p>
          <a:p>
            <a:pPr lvl="2"/>
            <a:endParaRPr lang="en-US" altLang="zh-CN"/>
          </a:p>
          <a:p>
            <a:pPr lvl="1"/>
            <a:r>
              <a:rPr lang="en-US" altLang="zh-CN" sz="2400"/>
              <a:t>RL-d</a:t>
            </a:r>
            <a:endParaRPr lang="en-US" altLang="zh-CN" sz="2400"/>
          </a:p>
          <a:p>
            <a:pPr lvl="2"/>
            <a:r>
              <a:rPr lang="en-US" altLang="zh-CN">
                <a:sym typeface="+mn-ea"/>
              </a:rPr>
              <a:t>based on RL-0</a:t>
            </a:r>
            <a:endParaRPr lang="en-US" altLang="zh-CN">
              <a:sym typeface="+mn-ea"/>
            </a:endParaRPr>
          </a:p>
          <a:p>
            <a:pPr lvl="2"/>
            <a:r>
              <a:rPr lang="en-US" altLang="zh-CN">
                <a:sym typeface="+mn-ea"/>
              </a:rPr>
              <a:t>weighted distance</a:t>
            </a:r>
            <a:endParaRPr lang="en-US" altLang="zh-CN"/>
          </a:p>
          <a:p>
            <a:pPr lvl="2"/>
            <a:endParaRPr lang="en-US" altLang="zh-CN"/>
          </a:p>
          <a:p>
            <a:pPr lvl="2"/>
            <a:endParaRPr lang="en-US" altLang="zh-CN"/>
          </a:p>
          <a:p>
            <a:pPr marL="457200" lvl="1" indent="0">
              <a:buNone/>
            </a:pPr>
            <a:endParaRPr lang="en-US" altLang="zh-CN"/>
          </a:p>
        </p:txBody>
      </p:sp>
      <p:graphicFrame>
        <p:nvGraphicFramePr>
          <p:cNvPr id="5" name="图表 4"/>
          <p:cNvGraphicFramePr/>
          <p:nvPr>
            <p:custDataLst>
              <p:tags r:id="rId2"/>
            </p:custDataLst>
          </p:nvPr>
        </p:nvGraphicFramePr>
        <p:xfrm>
          <a:off x="7447511" y="1569720"/>
          <a:ext cx="4174836" cy="427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565400" y="3091180"/>
            <a:ext cx="1731645" cy="6623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565400" y="5678805"/>
            <a:ext cx="2040255" cy="75120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altLang="zh-CN" sz="36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" y="1569720"/>
            <a:ext cx="6077585" cy="4351655"/>
          </a:xfrm>
        </p:spPr>
        <p:txBody>
          <a:bodyPr>
            <a:normAutofit lnSpcReduction="20000"/>
          </a:bodyPr>
          <a:lstStyle/>
          <a:p>
            <a:pPr lvl="0"/>
            <a:r>
              <a:rPr lang="en-US" altLang="zh-CN"/>
              <a:t>RL Algorithms</a:t>
            </a:r>
            <a:endParaRPr lang="en-US" altLang="zh-CN"/>
          </a:p>
          <a:p>
            <a:pPr lvl="0"/>
            <a:endParaRPr lang="en-US" altLang="zh-CN"/>
          </a:p>
          <a:p>
            <a:pPr lvl="1"/>
            <a:r>
              <a:rPr lang="en-US" altLang="zh-CN" u="sng"/>
              <a:t>RL</a:t>
            </a:r>
            <a:r>
              <a:rPr lang="en-US" altLang="zh-CN"/>
              <a:t>		</a:t>
            </a:r>
            <a:endParaRPr lang="en-US" altLang="zh-CN"/>
          </a:p>
          <a:p>
            <a:pPr lvl="2"/>
            <a:r>
              <a:rPr lang="en-US" altLang="zh-CN"/>
              <a:t>standard reward judged by single state</a:t>
            </a:r>
            <a:endParaRPr lang="en-US" altLang="zh-CN"/>
          </a:p>
          <a:p>
            <a:pPr lvl="2"/>
            <a:endParaRPr lang="en-US" altLang="zh-CN"/>
          </a:p>
          <a:p>
            <a:pPr lvl="2"/>
            <a:endParaRPr lang="en-US" altLang="zh-CN"/>
          </a:p>
          <a:p>
            <a:pPr lvl="2"/>
            <a:endParaRPr lang="en-US" altLang="zh-CN"/>
          </a:p>
          <a:p>
            <a:pPr lvl="1"/>
            <a:r>
              <a:rPr lang="en-US" altLang="zh-CN"/>
              <a:t>RL-0</a:t>
            </a:r>
            <a:endParaRPr lang="en-US" altLang="zh-CN"/>
          </a:p>
          <a:p>
            <a:pPr lvl="2"/>
            <a:r>
              <a:rPr lang="en-US" altLang="zh-CN"/>
              <a:t>desgined reward </a:t>
            </a:r>
            <a:r>
              <a:rPr lang="en-US" altLang="zh-CN">
                <a:sym typeface="+mn-ea"/>
              </a:rPr>
              <a:t>with domain knowledge</a:t>
            </a:r>
            <a:endParaRPr lang="en-US" altLang="zh-CN">
              <a:sym typeface="+mn-ea"/>
            </a:endParaRPr>
          </a:p>
          <a:p>
            <a:pPr lvl="2"/>
            <a:endParaRPr lang="en-US" altLang="zh-CN"/>
          </a:p>
          <a:p>
            <a:pPr lvl="1"/>
            <a:r>
              <a:rPr lang="en-US" altLang="zh-CN" sz="2400"/>
              <a:t>RL-d</a:t>
            </a:r>
            <a:endParaRPr lang="en-US" altLang="zh-CN" sz="2400"/>
          </a:p>
          <a:p>
            <a:pPr lvl="2"/>
            <a:r>
              <a:rPr lang="en-US" altLang="zh-CN">
                <a:sym typeface="+mn-ea"/>
              </a:rPr>
              <a:t>based on RL-0</a:t>
            </a:r>
            <a:endParaRPr lang="en-US" altLang="zh-CN">
              <a:sym typeface="+mn-ea"/>
            </a:endParaRPr>
          </a:p>
          <a:p>
            <a:pPr lvl="2"/>
            <a:r>
              <a:rPr lang="en-US" altLang="zh-CN">
                <a:sym typeface="+mn-ea"/>
              </a:rPr>
              <a:t>weighted distance</a:t>
            </a:r>
            <a:endParaRPr lang="en-US" altLang="zh-CN"/>
          </a:p>
          <a:p>
            <a:pPr lvl="2"/>
            <a:endParaRPr lang="en-US" altLang="zh-CN"/>
          </a:p>
          <a:p>
            <a:pPr lvl="2"/>
            <a:endParaRPr lang="en-US" altLang="zh-CN"/>
          </a:p>
          <a:p>
            <a:pPr marL="457200" lvl="1" indent="0">
              <a:buNone/>
            </a:pPr>
            <a:endParaRPr lang="en-US" altLang="zh-CN"/>
          </a:p>
        </p:txBody>
      </p:sp>
      <p:graphicFrame>
        <p:nvGraphicFramePr>
          <p:cNvPr id="5" name="图表 4"/>
          <p:cNvGraphicFramePr/>
          <p:nvPr>
            <p:custDataLst>
              <p:tags r:id="rId2"/>
            </p:custDataLst>
          </p:nvPr>
        </p:nvGraphicFramePr>
        <p:xfrm>
          <a:off x="7447511" y="1569720"/>
          <a:ext cx="4174836" cy="427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565400" y="3091180"/>
            <a:ext cx="1731645" cy="6623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565400" y="5678805"/>
            <a:ext cx="2040255" cy="75120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altLang="zh-CN" sz="3600" b="1" dirty="0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0070" y="1473835"/>
            <a:ext cx="6393815" cy="478599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/>
              <a:t>MCTS vs RL</a:t>
            </a:r>
            <a:endParaRPr lang="en-US" altLang="zh-CN"/>
          </a:p>
          <a:p>
            <a:pPr lvl="1"/>
            <a:r>
              <a:rPr lang="en-US" altLang="zh-CN"/>
              <a:t>Balance exploration and exploitation:</a:t>
            </a:r>
            <a:endParaRPr lang="en-US" altLang="zh-CN"/>
          </a:p>
          <a:p>
            <a:pPr lvl="2"/>
            <a:r>
              <a:rPr lang="en-US" altLang="zh-CN">
                <a:sym typeface="+mn-ea"/>
              </a:rPr>
              <a:t>MCTS implements powerful UCT policy </a:t>
            </a:r>
            <a:endParaRPr lang="en-US" altLang="zh-CN"/>
          </a:p>
          <a:p>
            <a:pPr lvl="2"/>
            <a:r>
              <a:rPr lang="en-US" altLang="zh-CN"/>
              <a:t>PPO relies on its policy update rules</a:t>
            </a:r>
            <a:endParaRPr lang="en-US" altLang="zh-CN"/>
          </a:p>
          <a:p>
            <a:pPr lvl="1"/>
            <a:endParaRPr lang="en-US" altLang="zh-CN"/>
          </a:p>
          <a:p>
            <a:pPr lvl="1"/>
            <a:r>
              <a:rPr lang="en-US" altLang="zh-CN"/>
              <a:t>Handling Sparse Rewards</a:t>
            </a:r>
            <a:endParaRPr lang="en-US" altLang="zh-CN"/>
          </a:p>
          <a:p>
            <a:pPr lvl="2"/>
            <a:r>
              <a:rPr lang="en-US" altLang="zh-CN" sz="2000"/>
              <a:t>better for MCTS which not relying on reward signals for search</a:t>
            </a:r>
            <a:endParaRPr lang="en-US" altLang="zh-CN" sz="2000"/>
          </a:p>
          <a:p>
            <a:pPr lvl="2"/>
            <a:r>
              <a:rPr lang="en-US" altLang="zh-CN" sz="2000"/>
              <a:t>challenging for PPO as a  policy gradient methods</a:t>
            </a:r>
            <a:endParaRPr lang="en-US" altLang="zh-CN" sz="2000"/>
          </a:p>
          <a:p>
            <a:pPr lvl="2"/>
            <a:endParaRPr lang="en-US" altLang="zh-CN" sz="2000"/>
          </a:p>
          <a:p>
            <a:pPr lvl="1"/>
            <a:r>
              <a:rPr lang="en-US" altLang="zh-CN" sz="2400"/>
              <a:t>Long-term Planning</a:t>
            </a:r>
            <a:endParaRPr lang="en-US" altLang="zh-CN" sz="2400"/>
          </a:p>
          <a:p>
            <a:pPr lvl="2"/>
            <a:r>
              <a:rPr lang="en-US" altLang="zh-CN" sz="2000"/>
              <a:t>MCTS </a:t>
            </a:r>
            <a:r>
              <a:rPr lang="en-US" altLang="zh-CN">
                <a:sym typeface="+mn-ea"/>
              </a:rPr>
              <a:t>builds a search tree -&gt; </a:t>
            </a:r>
            <a:r>
              <a:rPr lang="en-US" altLang="zh-CN" sz="2000"/>
              <a:t>conducts explicit long-term planning </a:t>
            </a:r>
            <a:endParaRPr lang="en-US" altLang="zh-CN" sz="2000"/>
          </a:p>
          <a:p>
            <a:pPr lvl="2"/>
            <a:r>
              <a:rPr lang="en-US" altLang="zh-CN" sz="2000"/>
              <a:t>PPO make planning by useful value function</a:t>
            </a:r>
            <a:endParaRPr lang="en-US" altLang="zh-CN" sz="2000"/>
          </a:p>
          <a:p>
            <a:pPr lvl="2"/>
            <a:endParaRPr lang="en-US" altLang="zh-CN"/>
          </a:p>
        </p:txBody>
      </p:sp>
      <p:graphicFrame>
        <p:nvGraphicFramePr>
          <p:cNvPr id="8" name="图表 7"/>
          <p:cNvGraphicFramePr/>
          <p:nvPr>
            <p:custDataLst>
              <p:tags r:id="rId2"/>
            </p:custDataLst>
          </p:nvPr>
        </p:nvGraphicFramePr>
        <p:xfrm>
          <a:off x="7447511" y="1569720"/>
          <a:ext cx="4174836" cy="427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326130"/>
            <a:chOff x="3216910" y="1843303"/>
            <a:chExt cx="5758180" cy="3326130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4072788"/>
              <a:ext cx="464058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Conclusion &amp; Future</a:t>
              </a:r>
              <a:endParaRPr lang="en-US" altLang="zh-CN" sz="3600" b="1" dirty="0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5</a:t>
              </a:r>
              <a:endParaRPr lang="en-US" altLang="zh-CN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8918C-84A7-44F4-B702-D704F0B047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altLang="zh-CN" sz="3600" b="1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96950" y="1569720"/>
            <a:ext cx="8998585" cy="4351655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First Phase</a:t>
            </a:r>
            <a:endParaRPr lang="en-US" altLang="zh-CN"/>
          </a:p>
          <a:p>
            <a:pPr lvl="1"/>
            <a:r>
              <a:rPr lang="en-US" altLang="zh-CN"/>
              <a:t>Clarified the game’s rules	</a:t>
            </a:r>
            <a:endParaRPr lang="en-US" altLang="zh-CN"/>
          </a:p>
          <a:p>
            <a:pPr lvl="1"/>
            <a:r>
              <a:rPr lang="en-US" altLang="zh-CN"/>
              <a:t>configuring the game simulation environment</a:t>
            </a:r>
            <a:endParaRPr lang="en-US" altLang="zh-CN"/>
          </a:p>
          <a:p>
            <a:pPr lvl="1"/>
            <a:r>
              <a:rPr lang="en-US" altLang="zh-CN"/>
              <a:t>Run several of the given baselines agents</a:t>
            </a:r>
            <a:endParaRPr lang="en-US" altLang="zh-CN"/>
          </a:p>
          <a:p>
            <a:pPr lvl="1"/>
            <a:endParaRPr lang="en-US" altLang="zh-CN"/>
          </a:p>
          <a:p>
            <a:pPr lvl="0"/>
            <a:r>
              <a:rPr lang="en-US" altLang="zh-CN" sz="2800"/>
              <a:t>Second Phase</a:t>
            </a:r>
            <a:endParaRPr lang="en-US" altLang="zh-CN" sz="2800"/>
          </a:p>
          <a:p>
            <a:pPr lvl="1"/>
            <a:r>
              <a:rPr lang="en-US" altLang="zh-CN"/>
              <a:t>Implemented two </a:t>
            </a:r>
            <a:r>
              <a:rPr lang="en-US" altLang="zh-CN" b="1"/>
              <a:t>search algorithms</a:t>
            </a:r>
            <a:r>
              <a:rPr lang="en-US" altLang="zh-CN"/>
              <a:t>, </a:t>
            </a:r>
            <a:endParaRPr lang="en-US" altLang="zh-CN"/>
          </a:p>
          <a:p>
            <a:pPr marL="457200" lvl="1" indent="457200">
              <a:buNone/>
            </a:pPr>
            <a:r>
              <a:rPr lang="en-US" altLang="zh-CN" u="sng"/>
              <a:t>RHEA</a:t>
            </a:r>
            <a:r>
              <a:rPr lang="en-US" altLang="zh-CN"/>
              <a:t> and </a:t>
            </a:r>
            <a:r>
              <a:rPr lang="en-US" altLang="zh-CN" u="sng"/>
              <a:t>MCTS</a:t>
            </a:r>
            <a:endParaRPr lang="en-US" altLang="zh-CN" u="sng"/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Do experiments among all algorithms on a full level set</a:t>
            </a:r>
            <a:endParaRPr lang="en-US" altLang="zh-CN">
              <a:solidFill>
                <a:schemeClr val="tx1"/>
              </a:solidFill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Compare </a:t>
            </a:r>
            <a:r>
              <a:rPr lang="en-US" altLang="zh-CN">
                <a:sym typeface="+mn-ea"/>
              </a:rPr>
              <a:t>and analysis </a:t>
            </a:r>
            <a:r>
              <a:rPr lang="en-US" altLang="zh-CN">
                <a:solidFill>
                  <a:schemeClr val="tx1"/>
                </a:solidFill>
              </a:rPr>
              <a:t>the results 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Conclusion</a:t>
            </a:r>
            <a:endParaRPr lang="en-US" altLang="zh-CN" sz="3600" b="1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96950" y="1569720"/>
            <a:ext cx="8998585" cy="4351655"/>
          </a:xfrm>
        </p:spPr>
        <p:txBody>
          <a:bodyPr>
            <a:normAutofit/>
          </a:bodyPr>
          <a:lstStyle/>
          <a:p>
            <a:pPr lvl="0"/>
            <a:r>
              <a:rPr lang="en-US" altLang="zh-CN">
                <a:sym typeface="+mn-ea"/>
              </a:rPr>
              <a:t>Third Phase</a:t>
            </a:r>
            <a:endParaRPr lang="en-US" altLang="zh-CN">
              <a:sym typeface="+mn-ea"/>
            </a:endParaRPr>
          </a:p>
          <a:p>
            <a:pPr lvl="1"/>
            <a:endParaRPr lang="en-US" altLang="zh-CN"/>
          </a:p>
          <a:p>
            <a:pPr lvl="1"/>
            <a:r>
              <a:rPr lang="en-US" altLang="zh-CN"/>
              <a:t>Configure cross-language enrivronment and build gym env</a:t>
            </a:r>
            <a:endParaRPr lang="en-US" altLang="zh-CN"/>
          </a:p>
          <a:p>
            <a:pPr lvl="2"/>
            <a:r>
              <a:rPr lang="en-US" altLang="zh-CN" sz="2000"/>
              <a:t>Invoke </a:t>
            </a:r>
            <a:r>
              <a:rPr lang="en-US" altLang="zh-CN" sz="2000" u="sng"/>
              <a:t>JavaScript</a:t>
            </a:r>
            <a:r>
              <a:rPr lang="en-US" altLang="zh-CN" sz="2000"/>
              <a:t> functions in </a:t>
            </a:r>
            <a:r>
              <a:rPr lang="en-US" altLang="zh-CN" sz="2000" u="sng"/>
              <a:t>Python</a:t>
            </a:r>
            <a:endParaRPr lang="en-US" altLang="zh-CN" sz="2000" u="sng"/>
          </a:p>
          <a:p>
            <a:pPr lvl="2"/>
            <a:endParaRPr lang="en-US" altLang="zh-CN"/>
          </a:p>
          <a:p>
            <a:pPr lvl="1"/>
            <a:r>
              <a:rPr lang="en-US" altLang="zh-CN"/>
              <a:t>Apply DRL algorithm PPO and collect the experiment results</a:t>
            </a:r>
            <a:endParaRPr lang="en-US" altLang="zh-CN"/>
          </a:p>
          <a:p>
            <a:pPr lvl="2"/>
            <a:endParaRPr lang="en-US" altLang="zh-CN"/>
          </a:p>
          <a:p>
            <a:pPr lvl="1"/>
            <a:r>
              <a:rPr lang="en-US" altLang="zh-CN" sz="2400"/>
              <a:t>Compare the results of </a:t>
            </a:r>
            <a:r>
              <a:rPr lang="en-US" altLang="zh-CN" sz="2400" b="1"/>
              <a:t>search algorithms </a:t>
            </a:r>
            <a:r>
              <a:rPr lang="en-US" altLang="zh-CN" sz="2400"/>
              <a:t>and </a:t>
            </a:r>
            <a:r>
              <a:rPr lang="en-US" altLang="zh-CN" sz="2400" b="1"/>
              <a:t>learning algorithms </a:t>
            </a:r>
            <a:r>
              <a:rPr lang="en-US" altLang="zh-CN" sz="2400"/>
              <a:t>on dynamic mechanism games </a:t>
            </a:r>
            <a:r>
              <a:rPr lang="en-US" altLang="zh-CN">
                <a:sym typeface="+mn-ea"/>
              </a:rPr>
              <a:t>‘baba is you’</a:t>
            </a:r>
            <a:endParaRPr lang="en-US" altLang="zh-CN"/>
          </a:p>
          <a:p>
            <a:pPr lvl="1"/>
            <a:endParaRPr lang="en-US" altLang="zh-CN"/>
          </a:p>
          <a:p>
            <a:pPr lvl="0"/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0070" y="243840"/>
            <a:ext cx="10515600" cy="1325563"/>
          </a:xfrm>
        </p:spPr>
        <p:txBody>
          <a:bodyPr/>
          <a:lstStyle/>
          <a:p>
            <a:r>
              <a: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endParaRPr lang="en-US" altLang="zh-CN" sz="3600" b="1">
              <a:solidFill>
                <a:srgbClr val="5F493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96950" y="1569720"/>
            <a:ext cx="8998585" cy="4351655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Combine PPO and MCTS (like AlphaGo)</a:t>
            </a:r>
            <a:endParaRPr lang="en-US" altLang="zh-CN"/>
          </a:p>
          <a:p>
            <a:pPr lvl="1"/>
            <a:r>
              <a:rPr lang="en-US" altLang="zh-CN"/>
              <a:t>PPO learn a heuristic policy and value function -&gt; guide the search in MCTS</a:t>
            </a:r>
            <a:endParaRPr lang="en-US" altLang="zh-CN"/>
          </a:p>
          <a:p>
            <a:pPr lvl="1"/>
            <a:r>
              <a:rPr lang="en-US" altLang="zh-CN">
                <a:sym typeface="+mn-ea"/>
              </a:rPr>
              <a:t>MCTS </a:t>
            </a:r>
            <a:r>
              <a:rPr lang="en-US" altLang="zh-CN">
                <a:sym typeface="+mn-ea"/>
              </a:rPr>
              <a:t>intensive </a:t>
            </a:r>
            <a:r>
              <a:rPr lang="en-US" altLang="zh-CN">
                <a:sym typeface="+mn-ea"/>
              </a:rPr>
              <a:t>search results -&gt;  train the policy network and the value network</a:t>
            </a:r>
            <a:endParaRPr lang="en-US" altLang="zh-CN">
              <a:sym typeface="+mn-ea"/>
            </a:endParaRPr>
          </a:p>
          <a:p>
            <a:pPr lvl="1"/>
            <a:endParaRPr lang="en-US" altLang="zh-CN" sz="2400">
              <a:sym typeface="+mn-ea"/>
            </a:endParaRPr>
          </a:p>
          <a:p>
            <a:pPr lvl="0"/>
            <a:r>
              <a:rPr lang="en-US" altLang="zh-CN" sz="2800">
                <a:sym typeface="+mn-ea"/>
              </a:rPr>
              <a:t>Potential Benefit</a:t>
            </a:r>
            <a:endParaRPr lang="en-US" altLang="zh-CN" sz="2800"/>
          </a:p>
          <a:p>
            <a:pPr lvl="1"/>
            <a:r>
              <a:rPr lang="en-US" altLang="zh-CN">
                <a:solidFill>
                  <a:schemeClr val="tx1"/>
                </a:solidFill>
              </a:rPr>
              <a:t>the sample efficiency and the capacity to generalize of PPO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powerful search capabilities of MCTS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 76"/>
          <p:cNvSpPr/>
          <p:nvPr>
            <p:custDataLst>
              <p:tags r:id="rId1"/>
            </p:custData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8B75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82880" y="1464945"/>
            <a:ext cx="5197475" cy="398780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accent2">
                <a:lumMod val="40000"/>
                <a:lumOff val="60000"/>
              </a:schemeClr>
            </a:solidFill>
            <a:prstDash val="solid"/>
          </a:ln>
          <a:effectLst>
            <a:outerShdw blurRad="50800" dist="50800" dir="21060000" algn="ctr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800100" lvl="1" indent="-342900">
              <a:buAutoNum type="arabicPeriod"/>
            </a:pPr>
            <a:r>
              <a:rPr lang="en-US" altLang="zh-CN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P</a:t>
            </a:r>
            <a:r>
              <a:rPr lang="zh-CN" altLang="en-US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uzzles with static rules</a:t>
            </a:r>
            <a:r>
              <a:rPr lang="en-US" sz="2000" b="1" dirty="0">
                <a:solidFill>
                  <a:srgbClr val="5F493F"/>
                </a:solidFill>
                <a:sym typeface="+mn-ea"/>
              </a:rPr>
              <a:t>:</a:t>
            </a:r>
            <a:endParaRPr lang="zh-CN" altLang="en-US" sz="2000" b="1" dirty="0">
              <a:solidFill>
                <a:srgbClr val="8E786B"/>
              </a:solidFill>
              <a:latin typeface="Open Sans" panose="020B0606030504020204" pitchFamily="34" charset="0"/>
              <a:cs typeface="Open Sans" panose="020B0606030504020204" pitchFamily="34" charset="0"/>
              <a:sym typeface="+mn-ea"/>
            </a:endParaRPr>
          </a:p>
        </p:txBody>
      </p:sp>
      <p:pic>
        <p:nvPicPr>
          <p:cNvPr id="10" name="图形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359744" y="209"/>
            <a:ext cx="2831937" cy="520356"/>
          </a:xfrm>
          <a:prstGeom prst="rect">
            <a:avLst/>
          </a:prstGeom>
        </p:spPr>
      </p:pic>
      <p:cxnSp>
        <p:nvCxnSpPr>
          <p:cNvPr id="2" name="直接连接符 1"/>
          <p:cNvCxnSpPr/>
          <p:nvPr/>
        </p:nvCxnSpPr>
        <p:spPr>
          <a:xfrm>
            <a:off x="6123940" y="-26670"/>
            <a:ext cx="19050" cy="6904990"/>
          </a:xfrm>
          <a:prstGeom prst="line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extrusionH="120650" prstMaterial="softEdge">
            <a:extrusionClr>
              <a:schemeClr val="accent2">
                <a:lumMod val="20000"/>
                <a:lumOff val="80000"/>
              </a:schemeClr>
            </a:extrusionClr>
          </a:sp3d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61653" y="5922645"/>
            <a:ext cx="5440564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000" b="1" dirty="0">
                <a:solidFill>
                  <a:srgbClr val="5F493F"/>
                </a:solidFill>
              </a:rPr>
              <a:t>Sokoban</a:t>
            </a:r>
            <a:br>
              <a:rPr sz="1600" b="1" dirty="0">
                <a:solidFill>
                  <a:srgbClr val="5F493F"/>
                </a:solidFill>
              </a:rPr>
            </a:br>
            <a:r>
              <a:rPr lang="en-US" sz="1600" b="1" dirty="0">
                <a:solidFill>
                  <a:srgbClr val="5F493F"/>
                </a:solidFill>
              </a:rPr>
              <a:t>(https://gamefabrique.com/storage/screenshots/genesis/sokoban-05.png)</a:t>
            </a:r>
            <a:endParaRPr lang="en-US" sz="1600" b="1" dirty="0">
              <a:solidFill>
                <a:srgbClr val="5F493F"/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240159" y="286250"/>
            <a:ext cx="652455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5F493F"/>
                </a:solidFill>
                <a:sym typeface="+mn-ea"/>
              </a:rPr>
              <a:t>Puzzle Category</a:t>
            </a:r>
            <a:endParaRPr lang="en-US" sz="3600" b="1">
              <a:solidFill>
                <a:srgbClr val="5F493F"/>
              </a:solidFill>
              <a:sym typeface="+mn-ea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4"/>
          <a:stretch>
            <a:fillRect/>
          </a:stretch>
        </p:blipFill>
        <p:spPr>
          <a:xfrm>
            <a:off x="729615" y="2397125"/>
            <a:ext cx="4246245" cy="31153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6577965" y="1464945"/>
            <a:ext cx="5197475" cy="398780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mpd="sng">
            <a:solidFill>
              <a:schemeClr val="accent2">
                <a:lumMod val="40000"/>
                <a:lumOff val="60000"/>
              </a:schemeClr>
            </a:solidFill>
            <a:prstDash val="solid"/>
          </a:ln>
          <a:effectLst>
            <a:outerShdw blurRad="50800" dist="50800" dir="21060000" algn="ctr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 indent="0">
              <a:buNone/>
            </a:pPr>
            <a:r>
              <a:rPr lang="en-US" altLang="zh-CN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2. P</a:t>
            </a:r>
            <a:r>
              <a:rPr lang="zh-CN" altLang="en-US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uzzles with </a:t>
            </a:r>
            <a:r>
              <a:rPr lang="en-US" altLang="zh-CN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dynamic </a:t>
            </a:r>
            <a:r>
              <a:rPr lang="zh-CN" altLang="en-US" sz="2000" b="1" dirty="0">
                <a:solidFill>
                  <a:srgbClr val="5F493F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rules</a:t>
            </a:r>
            <a:r>
              <a:rPr lang="en-US" sz="2000" b="1">
                <a:solidFill>
                  <a:srgbClr val="5F493F"/>
                </a:solidFill>
                <a:sym typeface="+mn-ea"/>
              </a:rPr>
              <a:t>:</a:t>
            </a:r>
            <a:endParaRPr lang="zh-CN" altLang="en-US" sz="2000" b="1">
              <a:solidFill>
                <a:srgbClr val="8E786B"/>
              </a:solidFill>
              <a:latin typeface="Open Sans" panose="020B0606030504020204" pitchFamily="34" charset="0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6327488" y="5845175"/>
            <a:ext cx="571572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000" b="1" dirty="0">
                <a:solidFill>
                  <a:srgbClr val="5F493F"/>
                </a:solidFill>
              </a:rPr>
              <a:t>Monument Valley</a:t>
            </a:r>
            <a:br>
              <a:rPr sz="1600" b="1" dirty="0">
                <a:solidFill>
                  <a:srgbClr val="5F493F"/>
                </a:solidFill>
              </a:rPr>
            </a:br>
            <a:r>
              <a:rPr lang="en-US" sz="1600" b="1" dirty="0">
                <a:solidFill>
                  <a:srgbClr val="5F493F"/>
                </a:solidFill>
              </a:rPr>
              <a:t>(https://img.zcool.cn/community/01e9975bc57fbba8012099c8597b77.jpg@1280w_1l_2o_100sh.jpg)</a:t>
            </a:r>
            <a:endParaRPr lang="en-US" sz="1600" b="1" dirty="0">
              <a:solidFill>
                <a:srgbClr val="5F493F"/>
              </a:solidFill>
            </a:endParaRPr>
          </a:p>
        </p:txBody>
      </p:sp>
      <p:pic>
        <p:nvPicPr>
          <p:cNvPr id="5" name="图片 4" descr="图片包含 游戏机, 电路, 乐高&#10;&#10;描述已自动生成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168" y="1996593"/>
            <a:ext cx="2409152" cy="3848582"/>
          </a:xfrm>
          <a:prstGeom prst="rect">
            <a:avLst/>
          </a:prstGeom>
        </p:spPr>
      </p:pic>
      <p:sp>
        <p:nvSpPr>
          <p:cNvPr id="137" name="灯片编号占位符 1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22960" y="1219200"/>
            <a:ext cx="9315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35672" y="6089188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https://hempuli.itch.io/baba-is-you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Baba Is You: Jam version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9" descr="图形用户界面&#10;&#10;描述已自动生成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320" y="1366146"/>
            <a:ext cx="4467225" cy="4448175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 &amp; Lose conditions</a:t>
            </a:r>
            <a:endParaRPr lang="zh-CN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48000" y="735330"/>
            <a:ext cx="6096000" cy="5740548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1226820" y="17462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 &amp; Lose conditions</a:t>
            </a:r>
            <a:endParaRPr lang="zh-CN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50570" y="259080"/>
            <a:ext cx="476250" cy="476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alphaModFix amt="20000"/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48000" y="735330"/>
            <a:ext cx="6096000" cy="574054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85993" b="2768"/>
          <a:stretch>
            <a:fillRect/>
          </a:stretch>
        </p:blipFill>
        <p:spPr>
          <a:xfrm>
            <a:off x="3048000" y="5671821"/>
            <a:ext cx="6096000" cy="64516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not have a try?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</a:fld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69124" y="3429000"/>
            <a:ext cx="1162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72386" y="3429000"/>
            <a:ext cx="1438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47580" y="2188218"/>
            <a:ext cx="708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90527" y="4669782"/>
            <a:ext cx="1452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90527" y="3429000"/>
            <a:ext cx="14229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6910" y="1765699"/>
            <a:ext cx="5758180" cy="3326130"/>
            <a:chOff x="3216910" y="1843303"/>
            <a:chExt cx="5758180" cy="3326130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216910" y="3749573"/>
              <a:ext cx="5758180" cy="141986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775710" y="4072788"/>
              <a:ext cx="464058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>
                  <a:solidFill>
                    <a:srgbClr val="5F493F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Background</a:t>
              </a:r>
              <a:endParaRPr lang="en-US" altLang="zh-CN" sz="3600" b="1">
                <a:solidFill>
                  <a:srgbClr val="5F493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121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2</a:t>
              </a:r>
              <a:endParaRPr lang="en-US" altLang="zh-CN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8918C-84A7-44F4-B702-D704F0B047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COMMONDATA" val="eyJoZGlkIjoiZDliN2M5NzVmZjc0ZGNlNWJiMzA0ZDhjNzY2NWJhMzUifQ=="/>
  <p:tag name="KSO_WPP_MARK_KEY" val="a8532bfc-6000-48f2-854d-4aa894d4efe9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1_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4398</Words>
  <Application>WPS 演示</Application>
  <PresentationFormat>宽屏</PresentationFormat>
  <Paragraphs>994</Paragraphs>
  <Slides>36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52" baseType="lpstr">
      <vt:lpstr>Arial</vt:lpstr>
      <vt:lpstr>宋体</vt:lpstr>
      <vt:lpstr>Wingdings</vt:lpstr>
      <vt:lpstr>思源宋体 CN Heavy</vt:lpstr>
      <vt:lpstr>思源宋体 CN Heavy</vt:lpstr>
      <vt:lpstr>Times New Roman</vt:lpstr>
      <vt:lpstr>华文中宋</vt:lpstr>
      <vt:lpstr>Open Sans</vt:lpstr>
      <vt:lpstr>Segoe Print</vt:lpstr>
      <vt:lpstr>等线</vt:lpstr>
      <vt:lpstr>微软雅黑</vt:lpstr>
      <vt:lpstr>Arial Unicode MS</vt:lpstr>
      <vt:lpstr>等线 Light</vt:lpstr>
      <vt:lpstr>Calibri</vt:lpstr>
      <vt:lpstr>1_已停用母版样式</vt:lpstr>
      <vt:lpstr>已停用母版样式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Why not have a try?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Experiments (Test cases:  246)</vt:lpstr>
      <vt:lpstr>Analysis</vt:lpstr>
      <vt:lpstr>Analysis</vt:lpstr>
      <vt:lpstr>Analysis</vt:lpstr>
      <vt:lpstr>Analysis</vt:lpstr>
      <vt:lpstr>Analysis</vt:lpstr>
      <vt:lpstr>Analysis</vt:lpstr>
      <vt:lpstr>Analysis</vt:lpstr>
      <vt:lpstr>PowerPoint 演示文稿</vt:lpstr>
      <vt:lpstr>Conclusion</vt:lpstr>
      <vt:lpstr>Future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Yaojia Zhang</dc:creator>
  <cp:lastModifiedBy>△卿</cp:lastModifiedBy>
  <cp:revision>30</cp:revision>
  <dcterms:created xsi:type="dcterms:W3CDTF">2023-02-16T06:02:00Z</dcterms:created>
  <dcterms:modified xsi:type="dcterms:W3CDTF">2023-06-15T10:25:07Z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11984BB9D4754B4892C0E05909627C4C</vt:lpwstr>
  </property>
</Properties>
</file>

<file path=docProps/thumbnail.jpeg>
</file>